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61" r:id="rId5"/>
    <p:sldId id="263" r:id="rId6"/>
    <p:sldId id="264" r:id="rId7"/>
    <p:sldId id="265" r:id="rId8"/>
    <p:sldId id="266" r:id="rId9"/>
    <p:sldId id="268" r:id="rId10"/>
    <p:sldId id="267" r:id="rId11"/>
    <p:sldId id="262" r:id="rId12"/>
    <p:sldId id="269" r:id="rId13"/>
    <p:sldId id="270" r:id="rId14"/>
    <p:sldId id="271" r:id="rId15"/>
    <p:sldId id="273" r:id="rId16"/>
    <p:sldId id="274" r:id="rId17"/>
    <p:sldId id="272" r:id="rId18"/>
    <p:sldId id="275" r:id="rId19"/>
    <p:sldId id="276" r:id="rId20"/>
    <p:sldId id="277" r:id="rId21"/>
    <p:sldId id="278" r:id="rId22"/>
    <p:sldId id="280" r:id="rId23"/>
    <p:sldId id="281" r:id="rId24"/>
    <p:sldId id="282" r:id="rId25"/>
    <p:sldId id="283" r:id="rId26"/>
    <p:sldId id="284" r:id="rId27"/>
    <p:sldId id="285" r:id="rId28"/>
    <p:sldId id="287" r:id="rId29"/>
    <p:sldId id="286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62CF17-7EA8-4271-3F03-ECF171720C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56EFF09-4B5A-39E8-1662-CC80FA8706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190EDDC-A419-6E22-74B5-3ADCB1E21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3938E-0F12-4170-8FD9-4C28A90341AE}" type="datetimeFigureOut">
              <a:rPr lang="pt-BR" smtClean="0"/>
              <a:t>18/03/2024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5FDD3A4-AB07-B8E0-5571-9BA62D7F8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FCB3AE0-0D88-6F2C-7CA2-5456F3EB7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F6DF-132F-41B5-A579-A0C632292A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290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3827DC-BFE6-F3D2-EE70-5BB60C3B3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7B890AD-0F6F-BFD8-3A04-9A3B65551D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3DC4CDA-1CE3-33BF-5B4A-90970A7DC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3938E-0F12-4170-8FD9-4C28A90341AE}" type="datetimeFigureOut">
              <a:rPr lang="pt-BR" smtClean="0"/>
              <a:t>18/03/2024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0DDB55A-D5D7-7C85-C8D2-5A6C06AEB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3FB828C-7C9F-8E4E-6E77-C89ABA4AA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F6DF-132F-41B5-A579-A0C632292A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0091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C3C8154-5165-4D0D-38BC-12F4625EFE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F3160A7-1EE0-95FC-DAD6-42A3454EC3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35F9828-892B-0AE0-4B70-703A19E6D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3938E-0F12-4170-8FD9-4C28A90341AE}" type="datetimeFigureOut">
              <a:rPr lang="pt-BR" smtClean="0"/>
              <a:t>18/03/2024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657EAB0-20E8-0453-9F93-A67BCA7F8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CA2B11F-4216-9C38-9C2C-4AD0E45A0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F6DF-132F-41B5-A579-A0C632292A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3901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89B9E5-5D4D-53FB-3FA3-322B4112B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5E28966-6688-0690-026B-19018C5C88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3577CCC-5583-1E2C-6BB2-D28079D50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3938E-0F12-4170-8FD9-4C28A90341AE}" type="datetimeFigureOut">
              <a:rPr lang="pt-BR" smtClean="0"/>
              <a:t>18/03/2024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902DF55-5F3B-E2A7-E4F7-02B5A7587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BB8BE4D-AFF6-301F-4A2F-7D366FAA7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F6DF-132F-41B5-A579-A0C632292A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1592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5F46E9-A992-1EDD-9EE1-E74F860DA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EEF9088-699B-EF28-F264-AEFADE304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1A9E3D4-2CEF-0618-221C-FD9AA221F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3938E-0F12-4170-8FD9-4C28A90341AE}" type="datetimeFigureOut">
              <a:rPr lang="pt-BR" smtClean="0"/>
              <a:t>18/03/2024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1AD1BCA-3D9F-6984-D00A-FEB89C501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603CC6A-EA6F-4157-7E2B-2A0E223D5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F6DF-132F-41B5-A579-A0C632292A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6783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E2CB51-13E5-A1C9-80E8-F31F54404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3FDA673-0073-9614-C4F1-F08F6811E4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B96C2A2-7C65-BF82-A1C2-006C5D28B5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2C0C1C1-E842-1FA2-8A2A-A2FB2279B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3938E-0F12-4170-8FD9-4C28A90341AE}" type="datetimeFigureOut">
              <a:rPr lang="pt-BR" smtClean="0"/>
              <a:t>18/03/2024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A7D32C1-F7E9-90CD-31BA-7419C670D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A874524-686A-2DED-9971-45322F317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F6DF-132F-41B5-A579-A0C632292A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392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7B8C34-7D49-1A24-43CE-677E55AA4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6AA2226-1BFC-8E95-4336-616C61D0AD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0639E3F-0F66-6529-8188-8154BD43F2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3F7E2C1-E50A-EAEE-7275-F0FBC7DEF0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D1FA313-33E2-7C37-B72F-09CE8C6F7F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92F1E00-D8DD-9C94-263B-7310E4C09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3938E-0F12-4170-8FD9-4C28A90341AE}" type="datetimeFigureOut">
              <a:rPr lang="pt-BR" smtClean="0"/>
              <a:t>18/03/2024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F1A7DA67-059D-4354-BCD1-BB173C303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816F319-2FBA-E2CB-9875-B02F6A781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F6DF-132F-41B5-A579-A0C632292A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9130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A78F41-FE61-5834-5D75-2807B133C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D0FB4D3-4841-6C50-ED46-62CDD6F14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3938E-0F12-4170-8FD9-4C28A90341AE}" type="datetimeFigureOut">
              <a:rPr lang="pt-BR" smtClean="0"/>
              <a:t>18/03/2024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8F44D8C-5D5A-707D-8A88-3E6C124F9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7B94B61-CC57-2854-B0F6-BC08A37C2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F6DF-132F-41B5-A579-A0C632292A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9940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81B2971-386A-8FF3-0609-35A164CC4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3938E-0F12-4170-8FD9-4C28A90341AE}" type="datetimeFigureOut">
              <a:rPr lang="pt-BR" smtClean="0"/>
              <a:t>18/03/2024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7C41A71-0BF5-D1C4-35CD-63573C15C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317ABD2-A62E-EA58-DE63-B20186837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F6DF-132F-41B5-A579-A0C632292A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0903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7A95AD-7F7A-D11C-EFB3-4E811B10C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A8F192E-ABBA-DDDB-AF10-81D439DF3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40123F6-6AC7-3179-4547-AAA882DE5A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2FDAD91-E61F-31BB-9E4F-96831B04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3938E-0F12-4170-8FD9-4C28A90341AE}" type="datetimeFigureOut">
              <a:rPr lang="pt-BR" smtClean="0"/>
              <a:t>18/03/2024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339E29F-41B8-4ACD-938D-57B3F32A7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D34EC01-463D-E085-DB0B-6EA1948C3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F6DF-132F-41B5-A579-A0C632292A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8558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6B58D0-344A-72BE-2888-8A03A55E2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4FEEEA6C-9FD2-5C20-6185-A2804DB157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AD03166-CDC9-EE16-73EB-EF93998BF7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1455CF3-A634-3931-67E4-25CFD6841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3938E-0F12-4170-8FD9-4C28A90341AE}" type="datetimeFigureOut">
              <a:rPr lang="pt-BR" smtClean="0"/>
              <a:t>18/03/2024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39314BE-C166-7045-7D4F-15B961D31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3C81CFF-8D11-9142-C30E-B393C62B6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F6DF-132F-41B5-A579-A0C632292A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3215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2F6D2C5-67E4-B0C5-07EE-603C4C8B6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2888ABC-56DB-F96F-1C4A-5D3315A008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47F54C4-2C5B-E7CF-0867-B38C06EC70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9D3938E-0F12-4170-8FD9-4C28A90341AE}" type="datetimeFigureOut">
              <a:rPr lang="pt-BR" smtClean="0"/>
              <a:t>18/03/2024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89E9B66-4508-B410-F870-28A465848B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B95151D-30E2-C85F-EA88-08BFC71CB4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95F6DF-132F-41B5-A579-A0C632292A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8945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181E27-69D3-F4C2-F62A-B53A9634B8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Final CLT e teste de proporções</a:t>
            </a:r>
          </a:p>
        </p:txBody>
      </p:sp>
    </p:spTree>
    <p:extLst>
      <p:ext uri="{BB962C8B-B14F-4D97-AF65-F5344CB8AC3E}">
        <p14:creationId xmlns:p14="http://schemas.microsoft.com/office/powerpoint/2010/main" val="2360952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ítulo 37">
            <a:extLst>
              <a:ext uri="{FF2B5EF4-FFF2-40B4-BE49-F238E27FC236}">
                <a16:creationId xmlns:a16="http://schemas.microsoft.com/office/drawing/2014/main" id="{BCCEB71A-289B-6DEF-2B28-30ADDCC96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15569"/>
          </a:xfrm>
        </p:spPr>
        <p:txBody>
          <a:bodyPr>
            <a:noAutofit/>
          </a:bodyPr>
          <a:lstStyle/>
          <a:p>
            <a:r>
              <a:rPr lang="pt-BR" sz="3000" dirty="0"/>
              <a:t>3. Quão maior for o tamanho amostral, menor a diferença entre a média amostral e a média populacional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aixaDeTexto 63">
                <a:extLst>
                  <a:ext uri="{FF2B5EF4-FFF2-40B4-BE49-F238E27FC236}">
                    <a16:creationId xmlns:a16="http://schemas.microsoft.com/office/drawing/2014/main" id="{3CE4EA93-EBE9-A7E0-76FE-4D28A9618C26}"/>
                  </a:ext>
                </a:extLst>
              </p:cNvPr>
              <p:cNvSpPr txBox="1"/>
              <p:nvPr/>
            </p:nvSpPr>
            <p:spPr>
              <a:xfrm>
                <a:off x="744750" y="1200602"/>
                <a:ext cx="5923470" cy="15774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pt-BR" sz="1600" dirty="0"/>
              </a:p>
              <a:p>
                <a:pPr lvl="2"/>
                <a14:m>
                  <m:oMath xmlns:m="http://schemas.openxmlformats.org/officeDocument/2006/math"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é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𝑑𝑖𝑎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𝑃𝑜𝑝𝑢𝑙𝑎𝑐𝑖𝑜𝑛𝑎𝑙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=33,33</m:t>
                    </m:r>
                  </m:oMath>
                </a14:m>
                <a:r>
                  <a:rPr lang="pt-BR" sz="1600" b="0" dirty="0"/>
                  <a:t> </a:t>
                </a:r>
                <a:endParaRPr lang="pt-BR" sz="1600" dirty="0"/>
              </a:p>
              <a:p>
                <a:endParaRPr lang="pt-BR" sz="16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𝐷𝑒𝑠𝑣𝑖𝑜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𝑝𝑎𝑑𝑟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ã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𝑝𝑜𝑝𝑢𝑙𝑎𝑐𝑖𝑜𝑛𝑎𝑙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22,23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2,82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=7,86</m:t>
                      </m:r>
                    </m:oMath>
                  </m:oMathPara>
                </a14:m>
                <a:endParaRPr lang="pt-BR" sz="1600" dirty="0"/>
              </a:p>
              <a:p>
                <a:endParaRPr lang="pt-BR" sz="1600" dirty="0"/>
              </a:p>
            </p:txBody>
          </p:sp>
        </mc:Choice>
        <mc:Fallback xmlns="">
          <p:sp>
            <p:nvSpPr>
              <p:cNvPr id="64" name="CaixaDeTexto 63">
                <a:extLst>
                  <a:ext uri="{FF2B5EF4-FFF2-40B4-BE49-F238E27FC236}">
                    <a16:creationId xmlns:a16="http://schemas.microsoft.com/office/drawing/2014/main" id="{3CE4EA93-EBE9-A7E0-76FE-4D28A9618C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750" y="1200602"/>
                <a:ext cx="5923470" cy="15774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aixaDeTexto 3">
            <a:extLst>
              <a:ext uri="{FF2B5EF4-FFF2-40B4-BE49-F238E27FC236}">
                <a16:creationId xmlns:a16="http://schemas.microsoft.com/office/drawing/2014/main" id="{BFD1BD6A-6B0A-127C-388D-A917C9B99D77}"/>
              </a:ext>
            </a:extLst>
          </p:cNvPr>
          <p:cNvSpPr txBox="1"/>
          <p:nvPr/>
        </p:nvSpPr>
        <p:spPr>
          <a:xfrm>
            <a:off x="9019106" y="3686265"/>
            <a:ext cx="920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accent6"/>
                </a:solidFill>
              </a:rPr>
              <a:t>Prática</a:t>
            </a:r>
          </a:p>
        </p:txBody>
      </p:sp>
      <p:pic>
        <p:nvPicPr>
          <p:cNvPr id="4100" name="Picture 4" descr="David Andres on LinkedIn: Is your data normal? What I meant is if your data  follows a normal…">
            <a:extLst>
              <a:ext uri="{FF2B5EF4-FFF2-40B4-BE49-F238E27FC236}">
                <a16:creationId xmlns:a16="http://schemas.microsoft.com/office/drawing/2014/main" id="{61C69E47-BB98-804D-D015-DF480AD74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844" y="1114791"/>
            <a:ext cx="5081754" cy="551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B236008E-0505-C907-B676-71472F0B03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4848" y="3273425"/>
            <a:ext cx="4933950" cy="3219450"/>
          </a:xfrm>
          <a:prstGeom prst="rect">
            <a:avLst/>
          </a:prstGeom>
        </p:spPr>
      </p:pic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989FC5C7-3133-1B85-368A-CAF458B7527F}"/>
              </a:ext>
            </a:extLst>
          </p:cNvPr>
          <p:cNvCxnSpPr>
            <a:stCxn id="64" idx="2"/>
          </p:cNvCxnSpPr>
          <p:nvPr/>
        </p:nvCxnSpPr>
        <p:spPr>
          <a:xfrm>
            <a:off x="3706485" y="2778022"/>
            <a:ext cx="28753" cy="4954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57AD6AC3-F655-CF8C-8B6F-D5B36FDDC9C8}"/>
              </a:ext>
            </a:extLst>
          </p:cNvPr>
          <p:cNvCxnSpPr>
            <a:stCxn id="4100" idx="1"/>
            <a:endCxn id="2" idx="3"/>
          </p:cNvCxnSpPr>
          <p:nvPr/>
        </p:nvCxnSpPr>
        <p:spPr>
          <a:xfrm flipH="1">
            <a:off x="5918798" y="3870931"/>
            <a:ext cx="737046" cy="10122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aixaDeTexto 7">
            <a:extLst>
              <a:ext uri="{FF2B5EF4-FFF2-40B4-BE49-F238E27FC236}">
                <a16:creationId xmlns:a16="http://schemas.microsoft.com/office/drawing/2014/main" id="{CC0AF9E4-17F1-827F-AAA1-F1B608B0189F}"/>
              </a:ext>
            </a:extLst>
          </p:cNvPr>
          <p:cNvSpPr txBox="1"/>
          <p:nvPr/>
        </p:nvSpPr>
        <p:spPr>
          <a:xfrm>
            <a:off x="9811365" y="2904093"/>
            <a:ext cx="818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Teoria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76FB3BE-6820-73C9-7B21-EE94E1927DA0}"/>
              </a:ext>
            </a:extLst>
          </p:cNvPr>
          <p:cNvSpPr txBox="1"/>
          <p:nvPr/>
        </p:nvSpPr>
        <p:spPr>
          <a:xfrm>
            <a:off x="4553448" y="3501599"/>
            <a:ext cx="920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accent6"/>
                </a:solidFill>
              </a:rPr>
              <a:t>Prática</a:t>
            </a:r>
          </a:p>
        </p:txBody>
      </p:sp>
    </p:spTree>
    <p:extLst>
      <p:ext uri="{BB962C8B-B14F-4D97-AF65-F5344CB8AC3E}">
        <p14:creationId xmlns:p14="http://schemas.microsoft.com/office/powerpoint/2010/main" val="587814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ítulo 37">
            <a:extLst>
              <a:ext uri="{FF2B5EF4-FFF2-40B4-BE49-F238E27FC236}">
                <a16:creationId xmlns:a16="http://schemas.microsoft.com/office/drawing/2014/main" id="{BCCEB71A-289B-6DEF-2B28-30ADDCC96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15569"/>
          </a:xfrm>
        </p:spPr>
        <p:txBody>
          <a:bodyPr>
            <a:noAutofit/>
          </a:bodyPr>
          <a:lstStyle/>
          <a:p>
            <a:r>
              <a:rPr lang="pt-BR" sz="3000" dirty="0"/>
              <a:t>3. Quão maior for o tamanho amostral, menor a diferença entre a média amostral e a média populacional</a:t>
            </a:r>
            <a:endParaRPr lang="pt-BR" sz="3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CaixaDeTexto 65">
                <a:extLst>
                  <a:ext uri="{FF2B5EF4-FFF2-40B4-BE49-F238E27FC236}">
                    <a16:creationId xmlns:a16="http://schemas.microsoft.com/office/drawing/2014/main" id="{F5D7BA04-07F1-C459-4DBB-02D8F14C4983}"/>
                  </a:ext>
                </a:extLst>
              </p:cNvPr>
              <p:cNvSpPr txBox="1"/>
              <p:nvPr/>
            </p:nvSpPr>
            <p:spPr>
              <a:xfrm>
                <a:off x="709523" y="1480406"/>
                <a:ext cx="6094562" cy="16215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2"/>
                <a:r>
                  <a:rPr lang="pt-BR" dirty="0"/>
                  <a:t>Caso particular com n = 8:</a:t>
                </a:r>
              </a:p>
              <a:p>
                <a:pPr lvl="2"/>
                <a:endParaRPr lang="pt-BR" sz="1600" b="0" i="1" dirty="0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é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𝑑𝑖𝑎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𝑃𝑜𝑝𝑢𝑙𝑎𝑐𝑖𝑜𝑛𝑎𝑙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33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33</m:t>
                    </m:r>
                  </m:oMath>
                </a14:m>
                <a:r>
                  <a:rPr lang="pt-BR" sz="1600" b="0" dirty="0"/>
                  <a:t> </a:t>
                </a:r>
                <a:endParaRPr lang="pt-BR" sz="1600" dirty="0"/>
              </a:p>
              <a:p>
                <a:endParaRPr lang="pt-BR" sz="16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𝐷𝑒𝑠𝑣𝑖𝑜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𝑝𝑎𝑑𝑟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ã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𝑝𝑜𝑝𝑢𝑙𝑎𝑐𝑖𝑜𝑛𝑎𝑙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pt-BR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BR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82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86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6" name="CaixaDeTexto 65">
                <a:extLst>
                  <a:ext uri="{FF2B5EF4-FFF2-40B4-BE49-F238E27FC236}">
                    <a16:creationId xmlns:a16="http://schemas.microsoft.com/office/drawing/2014/main" id="{F5D7BA04-07F1-C459-4DBB-02D8F14C49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523" y="1480406"/>
                <a:ext cx="6094562" cy="1621534"/>
              </a:xfrm>
              <a:prstGeom prst="rect">
                <a:avLst/>
              </a:prstGeom>
              <a:blipFill>
                <a:blip r:embed="rId2"/>
                <a:stretch>
                  <a:fillRect t="-188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CaixaDeTexto 66">
                <a:extLst>
                  <a:ext uri="{FF2B5EF4-FFF2-40B4-BE49-F238E27FC236}">
                    <a16:creationId xmlns:a16="http://schemas.microsoft.com/office/drawing/2014/main" id="{DC898CA7-230C-282B-BD2D-C034D688F432}"/>
                  </a:ext>
                </a:extLst>
              </p:cNvPr>
              <p:cNvSpPr txBox="1"/>
              <p:nvPr/>
            </p:nvSpPr>
            <p:spPr>
              <a:xfrm>
                <a:off x="1457866" y="3319950"/>
                <a:ext cx="3985404" cy="25884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pt-BR" dirty="0"/>
                  <a:t>Em cima, o desvio padrão populacional, é fixo e desconhecido</a:t>
                </a:r>
              </a:p>
              <a:p>
                <a:pPr algn="just"/>
                <a:endParaRPr lang="pt-BR" dirty="0"/>
              </a:p>
              <a:p>
                <a:pPr algn="just"/>
                <a:r>
                  <a:rPr lang="pt-BR" dirty="0"/>
                  <a:t>Dividi-lo por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pt-BR" dirty="0"/>
                  <a:t> quer dizer que, se aumentarmos suficientemente a amostra, o “espalhamento” da distribuição amostral de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pt-BR" dirty="0"/>
                  <a:t> fica tão pequeno quanto possível. Nós mandamos no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67" name="CaixaDeTexto 66">
                <a:extLst>
                  <a:ext uri="{FF2B5EF4-FFF2-40B4-BE49-F238E27FC236}">
                    <a16:creationId xmlns:a16="http://schemas.microsoft.com/office/drawing/2014/main" id="{DC898CA7-230C-282B-BD2D-C034D688F4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866" y="3319950"/>
                <a:ext cx="3985404" cy="2588401"/>
              </a:xfrm>
              <a:prstGeom prst="rect">
                <a:avLst/>
              </a:prstGeom>
              <a:blipFill>
                <a:blip r:embed="rId3"/>
                <a:stretch>
                  <a:fillRect l="-1223" t="-1179" r="-1376" b="-306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6" name="Imagem 75">
            <a:extLst>
              <a:ext uri="{FF2B5EF4-FFF2-40B4-BE49-F238E27FC236}">
                <a16:creationId xmlns:a16="http://schemas.microsoft.com/office/drawing/2014/main" id="{FC18E90C-0227-57CB-4AC8-BD26BE6A2C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0025" y="1278517"/>
            <a:ext cx="3782968" cy="52143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7" name="CaixaDeTexto 76">
                <a:extLst>
                  <a:ext uri="{FF2B5EF4-FFF2-40B4-BE49-F238E27FC236}">
                    <a16:creationId xmlns:a16="http://schemas.microsoft.com/office/drawing/2014/main" id="{19F280A8-6DEF-DD15-8628-059FE3C5ECDF}"/>
                  </a:ext>
                </a:extLst>
              </p:cNvPr>
              <p:cNvSpPr txBox="1"/>
              <p:nvPr/>
            </p:nvSpPr>
            <p:spPr>
              <a:xfrm>
                <a:off x="9650890" y="686701"/>
                <a:ext cx="1948043" cy="1325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000" dirty="0"/>
                  <a:t>A dispersão é sempre ao redor do mesmo número</a:t>
                </a:r>
              </a:p>
              <a:p>
                <a:r>
                  <a:rPr lang="pt-BR" sz="1000" dirty="0"/>
                  <a:t> </a:t>
                </a:r>
                <a:r>
                  <a:rPr lang="pt-BR" sz="1000" b="1" dirty="0">
                    <a:solidFill>
                      <a:srgbClr val="FF0000"/>
                    </a:solidFill>
                  </a:rPr>
                  <a:t>a média populacional</a:t>
                </a:r>
              </a:p>
              <a:p>
                <a:endParaRPr lang="pt-BR" sz="1000" b="1" dirty="0">
                  <a:solidFill>
                    <a:srgbClr val="FF0000"/>
                  </a:solidFill>
                </a:endParaRPr>
              </a:p>
              <a:p>
                <a:r>
                  <a:rPr lang="pt-BR" sz="1000" dirty="0">
                    <a:solidFill>
                      <a:schemeClr val="tx1"/>
                    </a:solidFill>
                  </a:rPr>
                  <a:t>O valor da dispersão, por outro lado, vai caindo porque estamos dividindo por raiz de n (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pt-BR" sz="1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pt-BR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pt-BR" sz="1000" dirty="0">
                    <a:solidFill>
                      <a:schemeClr val="tx1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77" name="CaixaDeTexto 76">
                <a:extLst>
                  <a:ext uri="{FF2B5EF4-FFF2-40B4-BE49-F238E27FC236}">
                    <a16:creationId xmlns:a16="http://schemas.microsoft.com/office/drawing/2014/main" id="{19F280A8-6DEF-DD15-8628-059FE3C5EC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0890" y="686701"/>
                <a:ext cx="1948043" cy="1325106"/>
              </a:xfrm>
              <a:prstGeom prst="rect">
                <a:avLst/>
              </a:prstGeom>
              <a:blipFill>
                <a:blip r:embed="rId5"/>
                <a:stretch>
                  <a:fillRect b="-184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096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ítulo 37">
            <a:extLst>
              <a:ext uri="{FF2B5EF4-FFF2-40B4-BE49-F238E27FC236}">
                <a16:creationId xmlns:a16="http://schemas.microsoft.com/office/drawing/2014/main" id="{BCCEB71A-289B-6DEF-2B28-30ADDCC96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15569"/>
          </a:xfrm>
        </p:spPr>
        <p:txBody>
          <a:bodyPr>
            <a:noAutofit/>
          </a:bodyPr>
          <a:lstStyle/>
          <a:p>
            <a:r>
              <a:rPr lang="pt-BR" sz="3800" dirty="0"/>
              <a:t>O que é probabilidade?</a:t>
            </a:r>
            <a:endParaRPr lang="pt-BR" sz="3800" b="1" dirty="0"/>
          </a:p>
        </p:txBody>
      </p:sp>
      <p:sp>
        <p:nvSpPr>
          <p:cNvPr id="64" name="CaixaDeTexto 63">
            <a:extLst>
              <a:ext uri="{FF2B5EF4-FFF2-40B4-BE49-F238E27FC236}">
                <a16:creationId xmlns:a16="http://schemas.microsoft.com/office/drawing/2014/main" id="{3CE4EA93-EBE9-A7E0-76FE-4D28A9618C26}"/>
              </a:ext>
            </a:extLst>
          </p:cNvPr>
          <p:cNvSpPr txBox="1"/>
          <p:nvPr/>
        </p:nvSpPr>
        <p:spPr>
          <a:xfrm>
            <a:off x="838200" y="1548051"/>
            <a:ext cx="1060905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O Teorema Central do Limite fala sobre probabilidades</a:t>
            </a:r>
          </a:p>
          <a:p>
            <a:endParaRPr lang="pt-BR" sz="1600" dirty="0"/>
          </a:p>
          <a:p>
            <a:r>
              <a:rPr lang="pt-BR" sz="1600" dirty="0"/>
              <a:t>O que é probabilidade?</a:t>
            </a:r>
          </a:p>
          <a:p>
            <a:endParaRPr lang="pt-BR" sz="1600" dirty="0"/>
          </a:p>
          <a:p>
            <a:r>
              <a:rPr lang="pt-BR" sz="1600" dirty="0"/>
              <a:t>Tem muitas definições e existe muita discussão filosófica e científica sobre o que é probabilidade</a:t>
            </a:r>
          </a:p>
          <a:p>
            <a:endParaRPr lang="pt-BR" sz="1600" dirty="0"/>
          </a:p>
          <a:p>
            <a:r>
              <a:rPr lang="pt-BR" sz="1600" dirty="0"/>
              <a:t>Para compreender o fundamento das ferramentas estatísticas desse curso probabilidade para nós será:</a:t>
            </a:r>
          </a:p>
          <a:p>
            <a:endParaRPr lang="pt-BR" sz="1600" dirty="0"/>
          </a:p>
          <a:p>
            <a:pPr algn="just"/>
            <a:r>
              <a:rPr lang="en-US" sz="2000" b="1" dirty="0"/>
              <a:t>A </a:t>
            </a:r>
            <a:r>
              <a:rPr lang="en-US" sz="2000" b="1" dirty="0" err="1"/>
              <a:t>probabilidade</a:t>
            </a:r>
            <a:r>
              <a:rPr lang="en-US" sz="2000" b="1" dirty="0"/>
              <a:t> de </a:t>
            </a:r>
            <a:r>
              <a:rPr lang="en-US" sz="2000" b="1" dirty="0" err="1"/>
              <a:t>uma</a:t>
            </a:r>
            <a:r>
              <a:rPr lang="en-US" sz="2000" b="1" dirty="0"/>
              <a:t> </a:t>
            </a:r>
            <a:r>
              <a:rPr lang="en-US" sz="2000" b="1" dirty="0" err="1"/>
              <a:t>coisa</a:t>
            </a:r>
            <a:r>
              <a:rPr lang="en-US" sz="2000" b="1" dirty="0"/>
              <a:t> é a </a:t>
            </a:r>
            <a:r>
              <a:rPr lang="en-US" sz="2000" b="1" dirty="0" err="1"/>
              <a:t>percentagem</a:t>
            </a:r>
            <a:r>
              <a:rPr lang="en-US" sz="2000" b="1" dirty="0"/>
              <a:t> do tempo </a:t>
            </a:r>
            <a:r>
              <a:rPr lang="en-US" sz="2000" b="1" dirty="0" err="1"/>
              <a:t>em</a:t>
            </a:r>
            <a:r>
              <a:rPr lang="en-US" sz="2000" b="1" dirty="0"/>
              <a:t> que é </a:t>
            </a:r>
            <a:r>
              <a:rPr lang="en-US" sz="2000" b="1" dirty="0" err="1"/>
              <a:t>esperado</a:t>
            </a:r>
            <a:r>
              <a:rPr lang="en-US" sz="2000" b="1" dirty="0"/>
              <a:t> que </a:t>
            </a:r>
            <a:r>
              <a:rPr lang="en-US" sz="2000" b="1" dirty="0" err="1"/>
              <a:t>ela</a:t>
            </a:r>
            <a:r>
              <a:rPr lang="en-US" sz="2000" b="1" dirty="0"/>
              <a:t> </a:t>
            </a:r>
            <a:r>
              <a:rPr lang="en-US" sz="2000" b="1" dirty="0" err="1"/>
              <a:t>aconteça</a:t>
            </a:r>
            <a:r>
              <a:rPr lang="en-US" sz="2000" b="1" dirty="0"/>
              <a:t>, </a:t>
            </a:r>
            <a:r>
              <a:rPr lang="en-US" sz="2000" b="1" dirty="0" err="1"/>
              <a:t>quando</a:t>
            </a:r>
            <a:r>
              <a:rPr lang="en-US" sz="2000" b="1" dirty="0"/>
              <a:t> </a:t>
            </a:r>
            <a:r>
              <a:rPr lang="en-US" sz="2000" b="1" dirty="0" err="1"/>
              <a:t>ela</a:t>
            </a:r>
            <a:r>
              <a:rPr lang="en-US" sz="2000" b="1" dirty="0"/>
              <a:t> </a:t>
            </a:r>
            <a:r>
              <a:rPr lang="en-US" sz="2000" b="1" dirty="0" err="1"/>
              <a:t>pode</a:t>
            </a:r>
            <a:r>
              <a:rPr lang="en-US" sz="2000" b="1" dirty="0"/>
              <a:t> ser </a:t>
            </a:r>
            <a:r>
              <a:rPr lang="en-US" sz="2000" b="1" dirty="0" err="1"/>
              <a:t>repetida</a:t>
            </a:r>
            <a:r>
              <a:rPr lang="en-US" sz="2000" b="1" dirty="0"/>
              <a:t> </a:t>
            </a:r>
            <a:r>
              <a:rPr lang="en-US" sz="2000" b="1" dirty="0" err="1"/>
              <a:t>várias</a:t>
            </a:r>
            <a:r>
              <a:rPr lang="en-US" sz="2000" b="1" dirty="0"/>
              <a:t> e </a:t>
            </a:r>
            <a:r>
              <a:rPr lang="en-US" sz="2000" b="1" dirty="0" err="1"/>
              <a:t>várias</a:t>
            </a:r>
            <a:r>
              <a:rPr lang="en-US" sz="2000" b="1" dirty="0"/>
              <a:t> </a:t>
            </a:r>
            <a:r>
              <a:rPr lang="en-US" sz="2000" b="1" dirty="0" err="1"/>
              <a:t>vezes</a:t>
            </a:r>
            <a:r>
              <a:rPr lang="en-US" sz="2000" b="1" dirty="0"/>
              <a:t> de </a:t>
            </a:r>
            <a:r>
              <a:rPr lang="en-US" sz="2000" b="1" dirty="0" err="1"/>
              <a:t>maneira</a:t>
            </a:r>
            <a:r>
              <a:rPr lang="en-US" sz="2000" b="1" dirty="0"/>
              <a:t> </a:t>
            </a:r>
            <a:r>
              <a:rPr lang="en-US" sz="2000" b="1" dirty="0" err="1"/>
              <a:t>independente</a:t>
            </a:r>
            <a:r>
              <a:rPr lang="en-US" sz="2000" b="1" dirty="0"/>
              <a:t> e sob as </a:t>
            </a:r>
            <a:r>
              <a:rPr lang="en-US" sz="2000" b="1" dirty="0" err="1"/>
              <a:t>mesmas</a:t>
            </a:r>
            <a:r>
              <a:rPr lang="en-US" sz="2000" b="1" dirty="0"/>
              <a:t> </a:t>
            </a:r>
            <a:r>
              <a:rPr lang="en-US" sz="2000" b="1" dirty="0" err="1"/>
              <a:t>condições</a:t>
            </a:r>
            <a:endParaRPr lang="en-US" sz="2000" b="1" dirty="0"/>
          </a:p>
          <a:p>
            <a:pPr algn="just"/>
            <a:endParaRPr lang="en-US" sz="2000" b="1" dirty="0"/>
          </a:p>
          <a:p>
            <a:pPr algn="just"/>
            <a:r>
              <a:rPr lang="pt-BR" sz="1600" dirty="0"/>
              <a:t>O conceito de probabilidade tem a ver com </a:t>
            </a:r>
            <a:r>
              <a:rPr lang="pt-BR" sz="1600" b="1" dirty="0"/>
              <a:t>repetições</a:t>
            </a:r>
            <a:r>
              <a:rPr lang="pt-BR" sz="1600" dirty="0"/>
              <a:t>, nas </a:t>
            </a:r>
            <a:r>
              <a:rPr lang="pt-BR" sz="1600" b="1" dirty="0"/>
              <a:t>mesmas condições</a:t>
            </a:r>
            <a:r>
              <a:rPr lang="pt-BR" sz="1600" dirty="0"/>
              <a:t>, de </a:t>
            </a:r>
            <a:r>
              <a:rPr lang="pt-BR" sz="1600" b="1" dirty="0"/>
              <a:t>maneira independente</a:t>
            </a:r>
          </a:p>
          <a:p>
            <a:pPr algn="just"/>
            <a:endParaRPr lang="pt-BR" sz="1600" b="1" dirty="0"/>
          </a:p>
          <a:p>
            <a:pPr algn="just"/>
            <a:r>
              <a:rPr lang="pt-BR" sz="1600" dirty="0"/>
              <a:t>Vamos esmiuçar os conceitos, mas o exemplo principal dessas repetições são </a:t>
            </a:r>
            <a:r>
              <a:rPr lang="pt-BR" sz="1600" b="1" dirty="0"/>
              <a:t>experimentos científicos 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82583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ítulo 37">
            <a:extLst>
              <a:ext uri="{FF2B5EF4-FFF2-40B4-BE49-F238E27FC236}">
                <a16:creationId xmlns:a16="http://schemas.microsoft.com/office/drawing/2014/main" id="{BCCEB71A-289B-6DEF-2B28-30ADDCC96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15569"/>
          </a:xfrm>
        </p:spPr>
        <p:txBody>
          <a:bodyPr>
            <a:noAutofit/>
          </a:bodyPr>
          <a:lstStyle/>
          <a:p>
            <a:r>
              <a:rPr lang="pt-BR" sz="3800" dirty="0"/>
              <a:t>O que é probabilidade?</a:t>
            </a:r>
            <a:endParaRPr lang="pt-BR" sz="3800" b="1" dirty="0"/>
          </a:p>
        </p:txBody>
      </p:sp>
      <p:sp>
        <p:nvSpPr>
          <p:cNvPr id="64" name="CaixaDeTexto 63">
            <a:extLst>
              <a:ext uri="{FF2B5EF4-FFF2-40B4-BE49-F238E27FC236}">
                <a16:creationId xmlns:a16="http://schemas.microsoft.com/office/drawing/2014/main" id="{3CE4EA93-EBE9-A7E0-76FE-4D28A9618C26}"/>
              </a:ext>
            </a:extLst>
          </p:cNvPr>
          <p:cNvSpPr txBox="1"/>
          <p:nvPr/>
        </p:nvSpPr>
        <p:spPr>
          <a:xfrm>
            <a:off x="838200" y="1548051"/>
            <a:ext cx="10609051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/>
              <a:t>A </a:t>
            </a:r>
            <a:r>
              <a:rPr lang="en-US" sz="2000" b="1" dirty="0" err="1"/>
              <a:t>probabilidade</a:t>
            </a:r>
            <a:r>
              <a:rPr lang="en-US" sz="2000" b="1" dirty="0"/>
              <a:t> de </a:t>
            </a:r>
            <a:r>
              <a:rPr lang="en-US" sz="2000" b="1" dirty="0" err="1"/>
              <a:t>uma</a:t>
            </a:r>
            <a:r>
              <a:rPr lang="en-US" sz="2000" b="1" dirty="0"/>
              <a:t> </a:t>
            </a:r>
            <a:r>
              <a:rPr lang="en-US" sz="2000" b="1" dirty="0" err="1"/>
              <a:t>coisa</a:t>
            </a:r>
            <a:r>
              <a:rPr lang="en-US" sz="2000" b="1" dirty="0"/>
              <a:t> é a </a:t>
            </a:r>
            <a:r>
              <a:rPr lang="en-US" sz="2000" b="1" dirty="0" err="1"/>
              <a:t>percentagem</a:t>
            </a:r>
            <a:r>
              <a:rPr lang="en-US" sz="2000" b="1" dirty="0"/>
              <a:t> do tempo </a:t>
            </a:r>
            <a:r>
              <a:rPr lang="en-US" sz="2000" b="1" dirty="0" err="1"/>
              <a:t>em</a:t>
            </a:r>
            <a:r>
              <a:rPr lang="en-US" sz="2000" b="1" dirty="0"/>
              <a:t> que é </a:t>
            </a:r>
            <a:r>
              <a:rPr lang="en-US" sz="2000" b="1" dirty="0" err="1"/>
              <a:t>esperado</a:t>
            </a:r>
            <a:r>
              <a:rPr lang="en-US" sz="2000" b="1" dirty="0"/>
              <a:t> que </a:t>
            </a:r>
            <a:r>
              <a:rPr lang="en-US" sz="2000" b="1" dirty="0" err="1"/>
              <a:t>ela</a:t>
            </a:r>
            <a:r>
              <a:rPr lang="en-US" sz="2000" b="1" dirty="0"/>
              <a:t> </a:t>
            </a:r>
            <a:r>
              <a:rPr lang="en-US" sz="2000" b="1" dirty="0" err="1"/>
              <a:t>aconteça</a:t>
            </a:r>
            <a:r>
              <a:rPr lang="en-US" sz="2000" b="1" dirty="0"/>
              <a:t>, </a:t>
            </a:r>
            <a:r>
              <a:rPr lang="en-US" sz="2000" b="1" dirty="0" err="1"/>
              <a:t>quando</a:t>
            </a:r>
            <a:r>
              <a:rPr lang="en-US" sz="2000" b="1" dirty="0"/>
              <a:t> </a:t>
            </a:r>
            <a:r>
              <a:rPr lang="en-US" sz="2000" b="1" dirty="0" err="1"/>
              <a:t>ela</a:t>
            </a:r>
            <a:r>
              <a:rPr lang="en-US" sz="2000" b="1" dirty="0"/>
              <a:t> </a:t>
            </a:r>
            <a:r>
              <a:rPr lang="en-US" sz="2000" b="1" dirty="0" err="1"/>
              <a:t>pode</a:t>
            </a:r>
            <a:r>
              <a:rPr lang="en-US" sz="2000" b="1" dirty="0"/>
              <a:t> ser </a:t>
            </a:r>
            <a:r>
              <a:rPr lang="en-US" sz="2000" b="1" dirty="0" err="1"/>
              <a:t>repetida</a:t>
            </a:r>
            <a:r>
              <a:rPr lang="en-US" sz="2000" b="1" dirty="0"/>
              <a:t> </a:t>
            </a:r>
            <a:r>
              <a:rPr lang="en-US" sz="2000" b="1" dirty="0" err="1"/>
              <a:t>várias</a:t>
            </a:r>
            <a:r>
              <a:rPr lang="en-US" sz="2000" b="1" dirty="0"/>
              <a:t> e </a:t>
            </a:r>
            <a:r>
              <a:rPr lang="en-US" sz="2000" b="1" dirty="0" err="1"/>
              <a:t>várias</a:t>
            </a:r>
            <a:r>
              <a:rPr lang="en-US" sz="2000" b="1" dirty="0"/>
              <a:t> </a:t>
            </a:r>
            <a:r>
              <a:rPr lang="en-US" sz="2000" b="1" dirty="0" err="1"/>
              <a:t>vezes</a:t>
            </a:r>
            <a:r>
              <a:rPr lang="en-US" sz="2000" b="1" dirty="0"/>
              <a:t> de </a:t>
            </a:r>
            <a:r>
              <a:rPr lang="en-US" sz="2000" b="1" dirty="0" err="1"/>
              <a:t>maneira</a:t>
            </a:r>
            <a:r>
              <a:rPr lang="en-US" sz="2000" b="1" dirty="0"/>
              <a:t> </a:t>
            </a:r>
            <a:r>
              <a:rPr lang="en-US" sz="2000" b="1" dirty="0" err="1"/>
              <a:t>independente</a:t>
            </a:r>
            <a:r>
              <a:rPr lang="en-US" sz="2000" b="1" dirty="0"/>
              <a:t> e sob as </a:t>
            </a:r>
            <a:r>
              <a:rPr lang="en-US" sz="2000" b="1" dirty="0" err="1"/>
              <a:t>mesmas</a:t>
            </a:r>
            <a:r>
              <a:rPr lang="en-US" sz="2000" b="1" dirty="0"/>
              <a:t> </a:t>
            </a:r>
            <a:r>
              <a:rPr lang="en-US" sz="2000" b="1" dirty="0" err="1"/>
              <a:t>condições</a:t>
            </a:r>
            <a:endParaRPr lang="en-US" sz="2000" b="1" dirty="0"/>
          </a:p>
          <a:p>
            <a:pPr algn="just"/>
            <a:endParaRPr lang="en-US" sz="2000" b="1" dirty="0"/>
          </a:p>
          <a:p>
            <a:pPr algn="just"/>
            <a:r>
              <a:rPr lang="pt-BR" sz="1600" dirty="0"/>
              <a:t>Vamos pensar em um experimento científico da área média: oferecer um remédio e verificar se diminui sintomas/cura doenças </a:t>
            </a:r>
            <a:r>
              <a:rPr lang="pt-BR" sz="1600" dirty="0" err="1"/>
              <a:t>etc</a:t>
            </a:r>
            <a:r>
              <a:rPr lang="pt-BR" sz="1600" dirty="0"/>
              <a:t>:</a:t>
            </a:r>
          </a:p>
          <a:p>
            <a:pPr algn="just"/>
            <a:endParaRPr lang="pt-BR" sz="1600" dirty="0"/>
          </a:p>
          <a:p>
            <a:pPr algn="just"/>
            <a:r>
              <a:rPr lang="pt-BR" sz="1600" b="1" dirty="0"/>
              <a:t>Mesmas condições </a:t>
            </a:r>
            <a:r>
              <a:rPr lang="pt-BR" sz="1600" dirty="0"/>
              <a:t>= Exatamente o mesmo remédio é administrado para pacientes praticamente idênticos, de mesma idade, mesmo histórico </a:t>
            </a:r>
            <a:r>
              <a:rPr lang="pt-BR" sz="1600" dirty="0" err="1"/>
              <a:t>etc</a:t>
            </a:r>
            <a:endParaRPr lang="pt-BR" sz="1600" dirty="0"/>
          </a:p>
          <a:p>
            <a:pPr algn="just"/>
            <a:endParaRPr lang="pt-BR" sz="1600" dirty="0"/>
          </a:p>
          <a:p>
            <a:pPr algn="just"/>
            <a:r>
              <a:rPr lang="pt-BR" sz="1600" b="1" dirty="0"/>
              <a:t>Repetida várias e várias vezes </a:t>
            </a:r>
            <a:r>
              <a:rPr lang="pt-BR" sz="1600" dirty="0"/>
              <a:t>= tamanho amostral grande, conceitualmente a probabilidade deveria descrever perfeitamente a realidade de tivéssemos </a:t>
            </a:r>
            <a:r>
              <a:rPr lang="pt-BR" sz="1600" b="1" dirty="0"/>
              <a:t>infinitas realizações </a:t>
            </a:r>
            <a:r>
              <a:rPr lang="pt-BR" sz="1600" dirty="0"/>
              <a:t>(nunca vamos ter)</a:t>
            </a:r>
          </a:p>
          <a:p>
            <a:pPr algn="just"/>
            <a:endParaRPr lang="pt-BR" sz="1600" b="1" dirty="0"/>
          </a:p>
          <a:p>
            <a:pPr algn="just"/>
            <a:r>
              <a:rPr lang="pt-BR" sz="1600" b="1" dirty="0"/>
              <a:t>De maneira independente </a:t>
            </a:r>
            <a:r>
              <a:rPr lang="pt-BR" sz="1600" dirty="0"/>
              <a:t>= “independência” tem dois significados.</a:t>
            </a:r>
            <a:r>
              <a:rPr lang="pt-BR" sz="1600" b="1" dirty="0"/>
              <a:t> </a:t>
            </a:r>
            <a:r>
              <a:rPr lang="pt-BR" sz="1600" dirty="0"/>
              <a:t>O significado coloquial quer dizer “sem relação alguma”, “um experimento não impacta no outro”, “os pacientes nem os médicos nem aplicadores se conhecem” etc. No sentido estatístico essa noção é formalizada como “a probabilidade da intersecção é o produto das probabilidades”</a:t>
            </a:r>
          </a:p>
          <a:p>
            <a:pPr algn="just"/>
            <a:endParaRPr lang="pt-BR" sz="1600" dirty="0"/>
          </a:p>
          <a:p>
            <a:pPr algn="just"/>
            <a:r>
              <a:rPr lang="pt-BR" sz="1600" dirty="0"/>
              <a:t>Para nós, importa mais o significado coloquial</a:t>
            </a:r>
          </a:p>
        </p:txBody>
      </p:sp>
    </p:spTree>
    <p:extLst>
      <p:ext uri="{BB962C8B-B14F-4D97-AF65-F5344CB8AC3E}">
        <p14:creationId xmlns:p14="http://schemas.microsoft.com/office/powerpoint/2010/main" val="574353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ítulo 37">
            <a:extLst>
              <a:ext uri="{FF2B5EF4-FFF2-40B4-BE49-F238E27FC236}">
                <a16:creationId xmlns:a16="http://schemas.microsoft.com/office/drawing/2014/main" id="{BCCEB71A-289B-6DEF-2B28-30ADDCC96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15569"/>
          </a:xfrm>
        </p:spPr>
        <p:txBody>
          <a:bodyPr>
            <a:noAutofit/>
          </a:bodyPr>
          <a:lstStyle/>
          <a:p>
            <a:r>
              <a:rPr lang="pt-BR" sz="3800" dirty="0"/>
              <a:t>Consequências do Teorema Central do Limite</a:t>
            </a:r>
            <a:endParaRPr lang="pt-BR" sz="3800" b="1" dirty="0"/>
          </a:p>
        </p:txBody>
      </p:sp>
      <p:sp>
        <p:nvSpPr>
          <p:cNvPr id="64" name="CaixaDeTexto 63">
            <a:extLst>
              <a:ext uri="{FF2B5EF4-FFF2-40B4-BE49-F238E27FC236}">
                <a16:creationId xmlns:a16="http://schemas.microsoft.com/office/drawing/2014/main" id="{3CE4EA93-EBE9-A7E0-76FE-4D28A9618C26}"/>
              </a:ext>
            </a:extLst>
          </p:cNvPr>
          <p:cNvSpPr txBox="1"/>
          <p:nvPr/>
        </p:nvSpPr>
        <p:spPr>
          <a:xfrm>
            <a:off x="838200" y="1548051"/>
            <a:ext cx="1060905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O </a:t>
            </a:r>
            <a:r>
              <a:rPr lang="en-US" sz="2000" dirty="0" err="1"/>
              <a:t>Teorema</a:t>
            </a:r>
            <a:r>
              <a:rPr lang="en-US" sz="2000" dirty="0"/>
              <a:t> Central do </a:t>
            </a:r>
            <a:r>
              <a:rPr lang="en-US" sz="2000" dirty="0" err="1"/>
              <a:t>Limite</a:t>
            </a:r>
            <a:r>
              <a:rPr lang="en-US" sz="2000" dirty="0"/>
              <a:t> </a:t>
            </a:r>
            <a:r>
              <a:rPr lang="en-US" sz="2000" dirty="0" err="1"/>
              <a:t>tem</a:t>
            </a:r>
            <a:r>
              <a:rPr lang="en-US" sz="2000" dirty="0"/>
              <a:t> </a:t>
            </a:r>
            <a:r>
              <a:rPr lang="en-US" sz="2000" dirty="0" err="1"/>
              <a:t>muitas</a:t>
            </a:r>
            <a:r>
              <a:rPr lang="en-US" sz="2000" dirty="0"/>
              <a:t> </a:t>
            </a:r>
            <a:r>
              <a:rPr lang="en-US" sz="2000" dirty="0" err="1"/>
              <a:t>consequências</a:t>
            </a:r>
            <a:r>
              <a:rPr lang="en-US" sz="2000" dirty="0"/>
              <a:t> </a:t>
            </a:r>
            <a:r>
              <a:rPr lang="en-US" sz="2000" dirty="0" err="1"/>
              <a:t>práticas</a:t>
            </a:r>
            <a:endParaRPr lang="en-US" sz="2000" dirty="0"/>
          </a:p>
          <a:p>
            <a:pPr algn="just"/>
            <a:endParaRPr lang="en-US" sz="2000" b="1" dirty="0"/>
          </a:p>
          <a:p>
            <a:pPr algn="just"/>
            <a:r>
              <a:rPr lang="en-US" sz="2000" b="1" dirty="0" err="1"/>
              <a:t>Consequência</a:t>
            </a:r>
            <a:r>
              <a:rPr lang="en-US" sz="2000" b="1" dirty="0"/>
              <a:t> </a:t>
            </a:r>
            <a:r>
              <a:rPr lang="en-US" sz="2000" b="1" dirty="0" err="1"/>
              <a:t>número</a:t>
            </a:r>
            <a:r>
              <a:rPr lang="en-US" sz="2000" b="1" dirty="0"/>
              <a:t> 1:</a:t>
            </a:r>
          </a:p>
          <a:p>
            <a:pPr algn="just"/>
            <a:endParaRPr lang="en-US" sz="2000" b="1" dirty="0"/>
          </a:p>
          <a:p>
            <a:pPr algn="just"/>
            <a:r>
              <a:rPr lang="en-US" sz="2000" dirty="0"/>
              <a:t>Podemos </a:t>
            </a:r>
            <a:r>
              <a:rPr lang="en-US" sz="2000" dirty="0" err="1"/>
              <a:t>testar</a:t>
            </a:r>
            <a:r>
              <a:rPr lang="en-US" sz="2000" dirty="0"/>
              <a:t> se um </a:t>
            </a:r>
            <a:r>
              <a:rPr lang="en-US" sz="2000" dirty="0" err="1"/>
              <a:t>determinado</a:t>
            </a:r>
            <a:r>
              <a:rPr lang="en-US" sz="2000" dirty="0"/>
              <a:t> valor de interesse é </a:t>
            </a:r>
            <a:r>
              <a:rPr lang="en-US" sz="2000" dirty="0" err="1"/>
              <a:t>compatível</a:t>
            </a:r>
            <a:r>
              <a:rPr lang="en-US" sz="2000" dirty="0"/>
              <a:t> com a media </a:t>
            </a:r>
            <a:r>
              <a:rPr lang="en-US" sz="2000" dirty="0" err="1"/>
              <a:t>amostral</a:t>
            </a:r>
            <a:r>
              <a:rPr lang="en-US" sz="2000" dirty="0"/>
              <a:t> </a:t>
            </a:r>
            <a:r>
              <a:rPr lang="en-US" sz="2000" dirty="0" err="1"/>
              <a:t>observada</a:t>
            </a:r>
            <a:r>
              <a:rPr lang="en-US" sz="2000" dirty="0"/>
              <a:t> </a:t>
            </a:r>
          </a:p>
          <a:p>
            <a:pPr algn="just"/>
            <a:endParaRPr lang="en-US" sz="2000" dirty="0"/>
          </a:p>
          <a:p>
            <a:pPr algn="just"/>
            <a:r>
              <a:rPr lang="en-US" sz="2000" dirty="0" err="1"/>
              <a:t>Isso</a:t>
            </a:r>
            <a:r>
              <a:rPr lang="en-US" sz="2000" dirty="0"/>
              <a:t> é </a:t>
            </a:r>
            <a:r>
              <a:rPr lang="en-US" sz="2000" dirty="0" err="1"/>
              <a:t>exatamente</a:t>
            </a:r>
            <a:r>
              <a:rPr lang="en-US" sz="2000" dirty="0"/>
              <a:t> o que </a:t>
            </a:r>
            <a:r>
              <a:rPr lang="en-US" sz="2000" dirty="0" err="1"/>
              <a:t>fizemos</a:t>
            </a:r>
            <a:r>
              <a:rPr lang="en-US" sz="2000" dirty="0"/>
              <a:t> para </a:t>
            </a:r>
            <a:r>
              <a:rPr lang="en-US" sz="2000" dirty="0" err="1"/>
              <a:t>decidir</a:t>
            </a:r>
            <a:r>
              <a:rPr lang="en-US" sz="2000" dirty="0"/>
              <a:t> se o dado era </a:t>
            </a:r>
            <a:r>
              <a:rPr lang="en-US" sz="2000" dirty="0" err="1"/>
              <a:t>honesto</a:t>
            </a:r>
            <a:r>
              <a:rPr lang="en-US" sz="2000" dirty="0"/>
              <a:t>:</a:t>
            </a:r>
          </a:p>
          <a:p>
            <a:pPr algn="just"/>
            <a:endParaRPr lang="en-US" sz="2000" dirty="0"/>
          </a:p>
          <a:p>
            <a:pPr marL="457200" indent="-457200" algn="just">
              <a:buAutoNum type="arabicPeriod"/>
            </a:pPr>
            <a:r>
              <a:rPr lang="en-US" sz="2000" dirty="0" err="1"/>
              <a:t>Observamos</a:t>
            </a:r>
            <a:r>
              <a:rPr lang="en-US" sz="2000" dirty="0"/>
              <a:t> </a:t>
            </a:r>
            <a:r>
              <a:rPr lang="en-US" sz="2000" dirty="0" err="1"/>
              <a:t>amostra</a:t>
            </a:r>
            <a:endParaRPr lang="en-US" sz="2000" dirty="0"/>
          </a:p>
          <a:p>
            <a:pPr marL="457200" indent="-457200" algn="just">
              <a:buAutoNum type="arabicPeriod"/>
            </a:pPr>
            <a:r>
              <a:rPr lang="en-US" sz="2000" dirty="0" err="1"/>
              <a:t>Escolhemos</a:t>
            </a:r>
            <a:r>
              <a:rPr lang="en-US" sz="2000" dirty="0"/>
              <a:t> </a:t>
            </a:r>
            <a:r>
              <a:rPr lang="en-US" sz="2000" dirty="0" err="1"/>
              <a:t>uma</a:t>
            </a:r>
            <a:r>
              <a:rPr lang="en-US" sz="2000" dirty="0"/>
              <a:t> </a:t>
            </a:r>
            <a:r>
              <a:rPr lang="en-US" sz="2000" dirty="0" err="1"/>
              <a:t>estatística</a:t>
            </a:r>
            <a:endParaRPr lang="en-US" sz="2000" dirty="0"/>
          </a:p>
          <a:p>
            <a:pPr marL="457200" indent="-457200" algn="just">
              <a:buAutoNum type="arabicPeriod"/>
            </a:pPr>
            <a:r>
              <a:rPr lang="en-US" sz="2000" dirty="0" err="1"/>
              <a:t>Encontramos</a:t>
            </a:r>
            <a:r>
              <a:rPr lang="en-US" sz="2000" dirty="0"/>
              <a:t> a </a:t>
            </a:r>
            <a:r>
              <a:rPr lang="en-US" sz="2000" dirty="0" err="1"/>
              <a:t>distribuição</a:t>
            </a:r>
            <a:r>
              <a:rPr lang="en-US" sz="2000" dirty="0"/>
              <a:t> </a:t>
            </a:r>
            <a:r>
              <a:rPr lang="en-US" sz="2000" dirty="0" err="1"/>
              <a:t>amostral</a:t>
            </a:r>
            <a:r>
              <a:rPr lang="en-US" sz="2000" dirty="0"/>
              <a:t> dessa </a:t>
            </a:r>
            <a:r>
              <a:rPr lang="en-US" sz="2000" dirty="0" err="1"/>
              <a:t>estatística</a:t>
            </a:r>
            <a:r>
              <a:rPr lang="en-US" sz="2000" dirty="0"/>
              <a:t> no </a:t>
            </a:r>
            <a:r>
              <a:rPr lang="en-US" sz="2000" dirty="0" err="1"/>
              <a:t>cenário</a:t>
            </a:r>
            <a:r>
              <a:rPr lang="en-US" sz="2000" dirty="0"/>
              <a:t> que </a:t>
            </a:r>
            <a:r>
              <a:rPr lang="en-US" sz="2000" dirty="0" err="1"/>
              <a:t>nos</a:t>
            </a:r>
            <a:r>
              <a:rPr lang="en-US" sz="2000" dirty="0"/>
              <a:t> </a:t>
            </a:r>
            <a:r>
              <a:rPr lang="en-US" sz="2000" dirty="0" err="1"/>
              <a:t>interessa</a:t>
            </a:r>
            <a:endParaRPr lang="en-US" sz="2000" dirty="0"/>
          </a:p>
          <a:p>
            <a:pPr marL="457200" indent="-457200" algn="just">
              <a:buAutoNum type="arabicPeriod"/>
            </a:pPr>
            <a:r>
              <a:rPr lang="en-US" sz="2000" dirty="0" err="1"/>
              <a:t>Posicionamos</a:t>
            </a:r>
            <a:r>
              <a:rPr lang="en-US" sz="2000" dirty="0"/>
              <a:t> o valor que </a:t>
            </a:r>
            <a:r>
              <a:rPr lang="en-US" sz="2000" dirty="0" err="1"/>
              <a:t>encontramos</a:t>
            </a:r>
            <a:r>
              <a:rPr lang="en-US" sz="2000" dirty="0"/>
              <a:t> </a:t>
            </a:r>
            <a:r>
              <a:rPr lang="en-US" sz="2000" dirty="0" err="1"/>
              <a:t>dentro</a:t>
            </a:r>
            <a:r>
              <a:rPr lang="en-US" sz="2000" dirty="0"/>
              <a:t> dessa </a:t>
            </a:r>
            <a:r>
              <a:rPr lang="en-US" sz="2000" dirty="0" err="1"/>
              <a:t>escala</a:t>
            </a:r>
            <a:endParaRPr lang="en-US" sz="2000" dirty="0"/>
          </a:p>
          <a:p>
            <a:pPr algn="just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666159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miley 3">
            <a:extLst>
              <a:ext uri="{FF2B5EF4-FFF2-40B4-BE49-F238E27FC236}">
                <a16:creationId xmlns:a16="http://schemas.microsoft.com/office/drawing/2014/main" id="{5201676E-BE39-A82A-12B5-FD6B0673B59E}"/>
              </a:ext>
            </a:extLst>
          </p:cNvPr>
          <p:cNvSpPr/>
          <p:nvPr/>
        </p:nvSpPr>
        <p:spPr>
          <a:xfrm>
            <a:off x="931655" y="1834548"/>
            <a:ext cx="914400" cy="914400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miley 4">
            <a:extLst>
              <a:ext uri="{FF2B5EF4-FFF2-40B4-BE49-F238E27FC236}">
                <a16:creationId xmlns:a16="http://schemas.microsoft.com/office/drawing/2014/main" id="{FD30986A-2FC7-A8DB-5C88-C18D6B3B465D}"/>
              </a:ext>
            </a:extLst>
          </p:cNvPr>
          <p:cNvSpPr/>
          <p:nvPr/>
        </p:nvSpPr>
        <p:spPr>
          <a:xfrm>
            <a:off x="1976893" y="2001326"/>
            <a:ext cx="914400" cy="914400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miley 5">
            <a:extLst>
              <a:ext uri="{FF2B5EF4-FFF2-40B4-BE49-F238E27FC236}">
                <a16:creationId xmlns:a16="http://schemas.microsoft.com/office/drawing/2014/main" id="{393CCC1F-EC75-66DD-DE9E-6E28A6FB81C6}"/>
              </a:ext>
            </a:extLst>
          </p:cNvPr>
          <p:cNvSpPr/>
          <p:nvPr/>
        </p:nvSpPr>
        <p:spPr>
          <a:xfrm>
            <a:off x="3220538" y="3592899"/>
            <a:ext cx="914400" cy="914400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miley 6">
            <a:extLst>
              <a:ext uri="{FF2B5EF4-FFF2-40B4-BE49-F238E27FC236}">
                <a16:creationId xmlns:a16="http://schemas.microsoft.com/office/drawing/2014/main" id="{283021DE-BACE-CA9F-CA18-17DD78680F06}"/>
              </a:ext>
            </a:extLst>
          </p:cNvPr>
          <p:cNvSpPr/>
          <p:nvPr/>
        </p:nvSpPr>
        <p:spPr>
          <a:xfrm>
            <a:off x="1025110" y="3922141"/>
            <a:ext cx="914400" cy="914400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miley 7">
            <a:extLst>
              <a:ext uri="{FF2B5EF4-FFF2-40B4-BE49-F238E27FC236}">
                <a16:creationId xmlns:a16="http://schemas.microsoft.com/office/drawing/2014/main" id="{362DF7FB-FEF6-03A3-B46A-AE5F91DA9BD1}"/>
              </a:ext>
            </a:extLst>
          </p:cNvPr>
          <p:cNvSpPr/>
          <p:nvPr/>
        </p:nvSpPr>
        <p:spPr>
          <a:xfrm>
            <a:off x="2081846" y="3007741"/>
            <a:ext cx="914400" cy="914400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miley 8">
            <a:extLst>
              <a:ext uri="{FF2B5EF4-FFF2-40B4-BE49-F238E27FC236}">
                <a16:creationId xmlns:a16="http://schemas.microsoft.com/office/drawing/2014/main" id="{E3ADBB17-EEDE-76F8-7EDC-10ECCFBE1043}"/>
              </a:ext>
            </a:extLst>
          </p:cNvPr>
          <p:cNvSpPr/>
          <p:nvPr/>
        </p:nvSpPr>
        <p:spPr>
          <a:xfrm>
            <a:off x="1027987" y="4994692"/>
            <a:ext cx="914400" cy="914400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miley 9">
            <a:extLst>
              <a:ext uri="{FF2B5EF4-FFF2-40B4-BE49-F238E27FC236}">
                <a16:creationId xmlns:a16="http://schemas.microsoft.com/office/drawing/2014/main" id="{DFE53F68-9BD3-0464-71B1-28634665D397}"/>
              </a:ext>
            </a:extLst>
          </p:cNvPr>
          <p:cNvSpPr/>
          <p:nvPr/>
        </p:nvSpPr>
        <p:spPr>
          <a:xfrm>
            <a:off x="2185363" y="4106171"/>
            <a:ext cx="914400" cy="914400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miley 10">
            <a:extLst>
              <a:ext uri="{FF2B5EF4-FFF2-40B4-BE49-F238E27FC236}">
                <a16:creationId xmlns:a16="http://schemas.microsoft.com/office/drawing/2014/main" id="{BB073DEC-DEDD-C751-D06B-6EA28AA1FC3C}"/>
              </a:ext>
            </a:extLst>
          </p:cNvPr>
          <p:cNvSpPr/>
          <p:nvPr/>
        </p:nvSpPr>
        <p:spPr>
          <a:xfrm>
            <a:off x="3033629" y="2170979"/>
            <a:ext cx="914400" cy="914400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miley 11">
            <a:extLst>
              <a:ext uri="{FF2B5EF4-FFF2-40B4-BE49-F238E27FC236}">
                <a16:creationId xmlns:a16="http://schemas.microsoft.com/office/drawing/2014/main" id="{12167533-6A5D-4A32-1389-86E5C1E2454B}"/>
              </a:ext>
            </a:extLst>
          </p:cNvPr>
          <p:cNvSpPr/>
          <p:nvPr/>
        </p:nvSpPr>
        <p:spPr>
          <a:xfrm>
            <a:off x="937409" y="2849590"/>
            <a:ext cx="914400" cy="914400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1D94BC5C-A384-7B6D-B73C-5326F96353DB}"/>
              </a:ext>
            </a:extLst>
          </p:cNvPr>
          <p:cNvSpPr txBox="1"/>
          <p:nvPr/>
        </p:nvSpPr>
        <p:spPr>
          <a:xfrm>
            <a:off x="481436" y="2107082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0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D725C51F-0FF8-9D46-B45F-681FF1FF47C2}"/>
              </a:ext>
            </a:extLst>
          </p:cNvPr>
          <p:cNvSpPr txBox="1"/>
          <p:nvPr/>
        </p:nvSpPr>
        <p:spPr>
          <a:xfrm>
            <a:off x="2183924" y="1585987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1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60A8AFAB-82F3-8B97-936E-C97467E2B4ED}"/>
              </a:ext>
            </a:extLst>
          </p:cNvPr>
          <p:cNvSpPr txBox="1"/>
          <p:nvPr/>
        </p:nvSpPr>
        <p:spPr>
          <a:xfrm>
            <a:off x="3275065" y="1801647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0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C95F98CA-20B3-94E9-2E01-3F687F4BA6C1}"/>
              </a:ext>
            </a:extLst>
          </p:cNvPr>
          <p:cNvSpPr txBox="1"/>
          <p:nvPr/>
        </p:nvSpPr>
        <p:spPr>
          <a:xfrm>
            <a:off x="4153736" y="3865433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0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10857ACE-7CD3-DDC1-2B97-5E6FEDC81E11}"/>
              </a:ext>
            </a:extLst>
          </p:cNvPr>
          <p:cNvSpPr txBox="1"/>
          <p:nvPr/>
        </p:nvSpPr>
        <p:spPr>
          <a:xfrm>
            <a:off x="459872" y="312212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1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2DDE1B08-C8E7-06B8-F37C-DFA5E270F903}"/>
              </a:ext>
            </a:extLst>
          </p:cNvPr>
          <p:cNvSpPr txBox="1"/>
          <p:nvPr/>
        </p:nvSpPr>
        <p:spPr>
          <a:xfrm>
            <a:off x="2985976" y="319257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1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25E276A8-0008-D099-4F9A-6127C1B0A60C}"/>
              </a:ext>
            </a:extLst>
          </p:cNvPr>
          <p:cNvSpPr txBox="1"/>
          <p:nvPr/>
        </p:nvSpPr>
        <p:spPr>
          <a:xfrm>
            <a:off x="3010627" y="466561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1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6BD1DADC-7C7A-029A-0A57-28108A60E703}"/>
              </a:ext>
            </a:extLst>
          </p:cNvPr>
          <p:cNvSpPr txBox="1"/>
          <p:nvPr/>
        </p:nvSpPr>
        <p:spPr>
          <a:xfrm>
            <a:off x="593582" y="419403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0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C29DB324-0435-BC32-470E-6CF1F6C96FEF}"/>
              </a:ext>
            </a:extLst>
          </p:cNvPr>
          <p:cNvSpPr txBox="1"/>
          <p:nvPr/>
        </p:nvSpPr>
        <p:spPr>
          <a:xfrm>
            <a:off x="1939510" y="5267226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1</a:t>
            </a:r>
          </a:p>
        </p:txBody>
      </p:sp>
      <p:sp>
        <p:nvSpPr>
          <p:cNvPr id="2" name="Smiley 1">
            <a:extLst>
              <a:ext uri="{FF2B5EF4-FFF2-40B4-BE49-F238E27FC236}">
                <a16:creationId xmlns:a16="http://schemas.microsoft.com/office/drawing/2014/main" id="{C4EAE717-851B-E7CA-E8EB-7F72D3FCCEDB}"/>
              </a:ext>
            </a:extLst>
          </p:cNvPr>
          <p:cNvSpPr/>
          <p:nvPr/>
        </p:nvSpPr>
        <p:spPr>
          <a:xfrm>
            <a:off x="5204494" y="1794929"/>
            <a:ext cx="914400" cy="914400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Smiley 2">
            <a:extLst>
              <a:ext uri="{FF2B5EF4-FFF2-40B4-BE49-F238E27FC236}">
                <a16:creationId xmlns:a16="http://schemas.microsoft.com/office/drawing/2014/main" id="{163062AF-9295-3E75-32D3-6B2CA3D8AF04}"/>
              </a:ext>
            </a:extLst>
          </p:cNvPr>
          <p:cNvSpPr/>
          <p:nvPr/>
        </p:nvSpPr>
        <p:spPr>
          <a:xfrm>
            <a:off x="6249732" y="1961707"/>
            <a:ext cx="914400" cy="914400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Smiley 21">
            <a:extLst>
              <a:ext uri="{FF2B5EF4-FFF2-40B4-BE49-F238E27FC236}">
                <a16:creationId xmlns:a16="http://schemas.microsoft.com/office/drawing/2014/main" id="{91ED72CD-4C17-AE58-D527-21125142F208}"/>
              </a:ext>
            </a:extLst>
          </p:cNvPr>
          <p:cNvSpPr/>
          <p:nvPr/>
        </p:nvSpPr>
        <p:spPr>
          <a:xfrm>
            <a:off x="7493377" y="3553280"/>
            <a:ext cx="914400" cy="914400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Smiley 22">
            <a:extLst>
              <a:ext uri="{FF2B5EF4-FFF2-40B4-BE49-F238E27FC236}">
                <a16:creationId xmlns:a16="http://schemas.microsoft.com/office/drawing/2014/main" id="{781574D3-2D5D-DC36-A5FC-C9313E849053}"/>
              </a:ext>
            </a:extLst>
          </p:cNvPr>
          <p:cNvSpPr/>
          <p:nvPr/>
        </p:nvSpPr>
        <p:spPr>
          <a:xfrm>
            <a:off x="5297949" y="3882522"/>
            <a:ext cx="914400" cy="914400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Smiley 23">
            <a:extLst>
              <a:ext uri="{FF2B5EF4-FFF2-40B4-BE49-F238E27FC236}">
                <a16:creationId xmlns:a16="http://schemas.microsoft.com/office/drawing/2014/main" id="{48AF76F4-A042-D041-A6F8-545AFFAF21DD}"/>
              </a:ext>
            </a:extLst>
          </p:cNvPr>
          <p:cNvSpPr/>
          <p:nvPr/>
        </p:nvSpPr>
        <p:spPr>
          <a:xfrm>
            <a:off x="6354685" y="2968122"/>
            <a:ext cx="914400" cy="914400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Smiley 24">
            <a:extLst>
              <a:ext uri="{FF2B5EF4-FFF2-40B4-BE49-F238E27FC236}">
                <a16:creationId xmlns:a16="http://schemas.microsoft.com/office/drawing/2014/main" id="{2C84161B-1696-142E-74C8-D59E5D20E32F}"/>
              </a:ext>
            </a:extLst>
          </p:cNvPr>
          <p:cNvSpPr/>
          <p:nvPr/>
        </p:nvSpPr>
        <p:spPr>
          <a:xfrm>
            <a:off x="5300826" y="4955073"/>
            <a:ext cx="914400" cy="914400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Smiley 25">
            <a:extLst>
              <a:ext uri="{FF2B5EF4-FFF2-40B4-BE49-F238E27FC236}">
                <a16:creationId xmlns:a16="http://schemas.microsoft.com/office/drawing/2014/main" id="{6A9F5ED7-4DA9-5AF0-33F0-5584902C4A65}"/>
              </a:ext>
            </a:extLst>
          </p:cNvPr>
          <p:cNvSpPr/>
          <p:nvPr/>
        </p:nvSpPr>
        <p:spPr>
          <a:xfrm>
            <a:off x="6458202" y="4066552"/>
            <a:ext cx="914400" cy="914400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Smiley 26">
            <a:extLst>
              <a:ext uri="{FF2B5EF4-FFF2-40B4-BE49-F238E27FC236}">
                <a16:creationId xmlns:a16="http://schemas.microsoft.com/office/drawing/2014/main" id="{7B554C16-946F-B4C7-8A04-6B0BFDD64FC5}"/>
              </a:ext>
            </a:extLst>
          </p:cNvPr>
          <p:cNvSpPr/>
          <p:nvPr/>
        </p:nvSpPr>
        <p:spPr>
          <a:xfrm>
            <a:off x="7306468" y="2131360"/>
            <a:ext cx="914400" cy="914400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Smiley 27">
            <a:extLst>
              <a:ext uri="{FF2B5EF4-FFF2-40B4-BE49-F238E27FC236}">
                <a16:creationId xmlns:a16="http://schemas.microsoft.com/office/drawing/2014/main" id="{82DA5B3A-FE7D-E5EA-0CBB-6E91A3A9F816}"/>
              </a:ext>
            </a:extLst>
          </p:cNvPr>
          <p:cNvSpPr/>
          <p:nvPr/>
        </p:nvSpPr>
        <p:spPr>
          <a:xfrm>
            <a:off x="5210248" y="2809971"/>
            <a:ext cx="914400" cy="914400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B88314A1-E95B-BCB6-97A1-EEA5EE6BD024}"/>
              </a:ext>
            </a:extLst>
          </p:cNvPr>
          <p:cNvSpPr txBox="1"/>
          <p:nvPr/>
        </p:nvSpPr>
        <p:spPr>
          <a:xfrm>
            <a:off x="4754275" y="2067463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0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09540FAF-4708-DD28-AF01-48E5A89F2A8A}"/>
              </a:ext>
            </a:extLst>
          </p:cNvPr>
          <p:cNvSpPr txBox="1"/>
          <p:nvPr/>
        </p:nvSpPr>
        <p:spPr>
          <a:xfrm>
            <a:off x="6456763" y="154636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0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B74FA270-35E7-E6A3-4B19-19B83EF0820D}"/>
              </a:ext>
            </a:extLst>
          </p:cNvPr>
          <p:cNvSpPr txBox="1"/>
          <p:nvPr/>
        </p:nvSpPr>
        <p:spPr>
          <a:xfrm>
            <a:off x="7547904" y="176202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1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241B544A-3FBB-9F97-62F2-2F40450D32FD}"/>
              </a:ext>
            </a:extLst>
          </p:cNvPr>
          <p:cNvSpPr txBox="1"/>
          <p:nvPr/>
        </p:nvSpPr>
        <p:spPr>
          <a:xfrm>
            <a:off x="8426575" y="382581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0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E96598E2-1D63-10F6-98E2-87468482C069}"/>
              </a:ext>
            </a:extLst>
          </p:cNvPr>
          <p:cNvSpPr txBox="1"/>
          <p:nvPr/>
        </p:nvSpPr>
        <p:spPr>
          <a:xfrm>
            <a:off x="4732711" y="3082505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1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9D7FB71A-726F-81D2-80DB-157871C8DA9F}"/>
              </a:ext>
            </a:extLst>
          </p:cNvPr>
          <p:cNvSpPr txBox="1"/>
          <p:nvPr/>
        </p:nvSpPr>
        <p:spPr>
          <a:xfrm>
            <a:off x="7258815" y="3152955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0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4411AD1A-D878-57CA-EF7F-D9DC7DF9B93A}"/>
              </a:ext>
            </a:extLst>
          </p:cNvPr>
          <p:cNvSpPr txBox="1"/>
          <p:nvPr/>
        </p:nvSpPr>
        <p:spPr>
          <a:xfrm>
            <a:off x="7283466" y="462599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1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42254AD0-4D2D-2E28-0896-CA771E187409}"/>
              </a:ext>
            </a:extLst>
          </p:cNvPr>
          <p:cNvSpPr txBox="1"/>
          <p:nvPr/>
        </p:nvSpPr>
        <p:spPr>
          <a:xfrm>
            <a:off x="4866421" y="415442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0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1B846296-D97A-C8BA-CE26-AF7C79DAC54C}"/>
              </a:ext>
            </a:extLst>
          </p:cNvPr>
          <p:cNvSpPr txBox="1"/>
          <p:nvPr/>
        </p:nvSpPr>
        <p:spPr>
          <a:xfrm>
            <a:off x="6212349" y="5227607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0</a:t>
            </a:r>
          </a:p>
        </p:txBody>
      </p:sp>
      <p:sp>
        <p:nvSpPr>
          <p:cNvPr id="38" name="Título 37">
            <a:extLst>
              <a:ext uri="{FF2B5EF4-FFF2-40B4-BE49-F238E27FC236}">
                <a16:creationId xmlns:a16="http://schemas.microsoft.com/office/drawing/2014/main" id="{BCCEB71A-289B-6DEF-2B28-30ADDCC96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15569"/>
          </a:xfrm>
        </p:spPr>
        <p:txBody>
          <a:bodyPr>
            <a:normAutofit fontScale="90000"/>
          </a:bodyPr>
          <a:lstStyle/>
          <a:p>
            <a:r>
              <a:rPr lang="pt-BR" dirty="0"/>
              <a:t>Valores populacionais formados apenas por 0 e 1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19EFAE8E-61EF-A600-D077-AD33BEC44A1E}"/>
              </a:ext>
            </a:extLst>
          </p:cNvPr>
          <p:cNvSpPr txBox="1"/>
          <p:nvPr/>
        </p:nvSpPr>
        <p:spPr>
          <a:xfrm>
            <a:off x="9379921" y="1539425"/>
            <a:ext cx="1765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Média </a:t>
            </a:r>
            <a:r>
              <a:rPr lang="pt-BR" dirty="0"/>
              <a:t>: 42,10% 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561C5AF8-4EB8-F622-2B72-A86801894643}"/>
              </a:ext>
            </a:extLst>
          </p:cNvPr>
          <p:cNvSpPr txBox="1"/>
          <p:nvPr/>
        </p:nvSpPr>
        <p:spPr>
          <a:xfrm>
            <a:off x="9379921" y="1936560"/>
            <a:ext cx="1765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Máximo</a:t>
            </a:r>
            <a:r>
              <a:rPr lang="pt-BR" dirty="0"/>
              <a:t>: 1</a:t>
            </a: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E6D8F2D9-1CE8-453E-9706-8F254BCBD3C4}"/>
              </a:ext>
            </a:extLst>
          </p:cNvPr>
          <p:cNvSpPr txBox="1"/>
          <p:nvPr/>
        </p:nvSpPr>
        <p:spPr>
          <a:xfrm>
            <a:off x="9379921" y="2333695"/>
            <a:ext cx="1765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Mínimo</a:t>
            </a:r>
            <a:r>
              <a:rPr lang="pt-BR" dirty="0"/>
              <a:t>: 0</a:t>
            </a: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DCF96D3C-49C5-FAC1-D94F-530958832DDB}"/>
              </a:ext>
            </a:extLst>
          </p:cNvPr>
          <p:cNvSpPr txBox="1"/>
          <p:nvPr/>
        </p:nvSpPr>
        <p:spPr>
          <a:xfrm>
            <a:off x="9379921" y="2691441"/>
            <a:ext cx="1765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Desvio Padrão</a:t>
            </a:r>
            <a:r>
              <a:rPr lang="pt-BR" dirty="0"/>
              <a:t>: 51,13% </a:t>
            </a: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1572E624-D40E-3641-1BDC-CCDED2739323}"/>
              </a:ext>
            </a:extLst>
          </p:cNvPr>
          <p:cNvSpPr txBox="1"/>
          <p:nvPr/>
        </p:nvSpPr>
        <p:spPr>
          <a:xfrm>
            <a:off x="10708257" y="2197529"/>
            <a:ext cx="14837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FF0000"/>
                </a:solidFill>
              </a:rPr>
              <a:t>Populacional</a:t>
            </a:r>
          </a:p>
        </p:txBody>
      </p:sp>
    </p:spTree>
    <p:extLst>
      <p:ext uri="{BB962C8B-B14F-4D97-AF65-F5344CB8AC3E}">
        <p14:creationId xmlns:p14="http://schemas.microsoft.com/office/powerpoint/2010/main" val="11193527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miley 3">
            <a:extLst>
              <a:ext uri="{FF2B5EF4-FFF2-40B4-BE49-F238E27FC236}">
                <a16:creationId xmlns:a16="http://schemas.microsoft.com/office/drawing/2014/main" id="{5201676E-BE39-A82A-12B5-FD6B0673B59E}"/>
              </a:ext>
            </a:extLst>
          </p:cNvPr>
          <p:cNvSpPr/>
          <p:nvPr/>
        </p:nvSpPr>
        <p:spPr>
          <a:xfrm>
            <a:off x="931655" y="1834548"/>
            <a:ext cx="914400" cy="914400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miley 4">
            <a:extLst>
              <a:ext uri="{FF2B5EF4-FFF2-40B4-BE49-F238E27FC236}">
                <a16:creationId xmlns:a16="http://schemas.microsoft.com/office/drawing/2014/main" id="{FD30986A-2FC7-A8DB-5C88-C18D6B3B465D}"/>
              </a:ext>
            </a:extLst>
          </p:cNvPr>
          <p:cNvSpPr/>
          <p:nvPr/>
        </p:nvSpPr>
        <p:spPr>
          <a:xfrm>
            <a:off x="1976893" y="2001326"/>
            <a:ext cx="914400" cy="914400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miley 5">
            <a:extLst>
              <a:ext uri="{FF2B5EF4-FFF2-40B4-BE49-F238E27FC236}">
                <a16:creationId xmlns:a16="http://schemas.microsoft.com/office/drawing/2014/main" id="{393CCC1F-EC75-66DD-DE9E-6E28A6FB81C6}"/>
              </a:ext>
            </a:extLst>
          </p:cNvPr>
          <p:cNvSpPr/>
          <p:nvPr/>
        </p:nvSpPr>
        <p:spPr>
          <a:xfrm>
            <a:off x="3220538" y="3592899"/>
            <a:ext cx="914400" cy="914400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miley 6">
            <a:extLst>
              <a:ext uri="{FF2B5EF4-FFF2-40B4-BE49-F238E27FC236}">
                <a16:creationId xmlns:a16="http://schemas.microsoft.com/office/drawing/2014/main" id="{283021DE-BACE-CA9F-CA18-17DD78680F06}"/>
              </a:ext>
            </a:extLst>
          </p:cNvPr>
          <p:cNvSpPr/>
          <p:nvPr/>
        </p:nvSpPr>
        <p:spPr>
          <a:xfrm>
            <a:off x="1025110" y="3922141"/>
            <a:ext cx="914400" cy="914400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miley 7">
            <a:extLst>
              <a:ext uri="{FF2B5EF4-FFF2-40B4-BE49-F238E27FC236}">
                <a16:creationId xmlns:a16="http://schemas.microsoft.com/office/drawing/2014/main" id="{362DF7FB-FEF6-03A3-B46A-AE5F91DA9BD1}"/>
              </a:ext>
            </a:extLst>
          </p:cNvPr>
          <p:cNvSpPr/>
          <p:nvPr/>
        </p:nvSpPr>
        <p:spPr>
          <a:xfrm>
            <a:off x="2081846" y="3007741"/>
            <a:ext cx="914400" cy="914400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miley 8">
            <a:extLst>
              <a:ext uri="{FF2B5EF4-FFF2-40B4-BE49-F238E27FC236}">
                <a16:creationId xmlns:a16="http://schemas.microsoft.com/office/drawing/2014/main" id="{E3ADBB17-EEDE-76F8-7EDC-10ECCFBE1043}"/>
              </a:ext>
            </a:extLst>
          </p:cNvPr>
          <p:cNvSpPr/>
          <p:nvPr/>
        </p:nvSpPr>
        <p:spPr>
          <a:xfrm>
            <a:off x="1027987" y="4994692"/>
            <a:ext cx="914400" cy="914400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miley 9">
            <a:extLst>
              <a:ext uri="{FF2B5EF4-FFF2-40B4-BE49-F238E27FC236}">
                <a16:creationId xmlns:a16="http://schemas.microsoft.com/office/drawing/2014/main" id="{DFE53F68-9BD3-0464-71B1-28634665D397}"/>
              </a:ext>
            </a:extLst>
          </p:cNvPr>
          <p:cNvSpPr/>
          <p:nvPr/>
        </p:nvSpPr>
        <p:spPr>
          <a:xfrm>
            <a:off x="2185363" y="4106171"/>
            <a:ext cx="914400" cy="914400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miley 10">
            <a:extLst>
              <a:ext uri="{FF2B5EF4-FFF2-40B4-BE49-F238E27FC236}">
                <a16:creationId xmlns:a16="http://schemas.microsoft.com/office/drawing/2014/main" id="{BB073DEC-DEDD-C751-D06B-6EA28AA1FC3C}"/>
              </a:ext>
            </a:extLst>
          </p:cNvPr>
          <p:cNvSpPr/>
          <p:nvPr/>
        </p:nvSpPr>
        <p:spPr>
          <a:xfrm>
            <a:off x="3033629" y="2170979"/>
            <a:ext cx="914400" cy="914400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miley 11">
            <a:extLst>
              <a:ext uri="{FF2B5EF4-FFF2-40B4-BE49-F238E27FC236}">
                <a16:creationId xmlns:a16="http://schemas.microsoft.com/office/drawing/2014/main" id="{12167533-6A5D-4A32-1389-86E5C1E2454B}"/>
              </a:ext>
            </a:extLst>
          </p:cNvPr>
          <p:cNvSpPr/>
          <p:nvPr/>
        </p:nvSpPr>
        <p:spPr>
          <a:xfrm>
            <a:off x="937409" y="2849590"/>
            <a:ext cx="914400" cy="914400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1D94BC5C-A384-7B6D-B73C-5326F96353DB}"/>
              </a:ext>
            </a:extLst>
          </p:cNvPr>
          <p:cNvSpPr txBox="1"/>
          <p:nvPr/>
        </p:nvSpPr>
        <p:spPr>
          <a:xfrm>
            <a:off x="481436" y="2107082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0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D725C51F-0FF8-9D46-B45F-681FF1FF47C2}"/>
              </a:ext>
            </a:extLst>
          </p:cNvPr>
          <p:cNvSpPr txBox="1"/>
          <p:nvPr/>
        </p:nvSpPr>
        <p:spPr>
          <a:xfrm>
            <a:off x="2183924" y="1585987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1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60A8AFAB-82F3-8B97-936E-C97467E2B4ED}"/>
              </a:ext>
            </a:extLst>
          </p:cNvPr>
          <p:cNvSpPr txBox="1"/>
          <p:nvPr/>
        </p:nvSpPr>
        <p:spPr>
          <a:xfrm>
            <a:off x="3275065" y="1801647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0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C95F98CA-20B3-94E9-2E01-3F687F4BA6C1}"/>
              </a:ext>
            </a:extLst>
          </p:cNvPr>
          <p:cNvSpPr txBox="1"/>
          <p:nvPr/>
        </p:nvSpPr>
        <p:spPr>
          <a:xfrm>
            <a:off x="4153736" y="3865433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0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10857ACE-7CD3-DDC1-2B97-5E6FEDC81E11}"/>
              </a:ext>
            </a:extLst>
          </p:cNvPr>
          <p:cNvSpPr txBox="1"/>
          <p:nvPr/>
        </p:nvSpPr>
        <p:spPr>
          <a:xfrm>
            <a:off x="459872" y="312212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1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2DDE1B08-C8E7-06B8-F37C-DFA5E270F903}"/>
              </a:ext>
            </a:extLst>
          </p:cNvPr>
          <p:cNvSpPr txBox="1"/>
          <p:nvPr/>
        </p:nvSpPr>
        <p:spPr>
          <a:xfrm>
            <a:off x="2985976" y="319257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1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25E276A8-0008-D099-4F9A-6127C1B0A60C}"/>
              </a:ext>
            </a:extLst>
          </p:cNvPr>
          <p:cNvSpPr txBox="1"/>
          <p:nvPr/>
        </p:nvSpPr>
        <p:spPr>
          <a:xfrm>
            <a:off x="3010627" y="466561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1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6BD1DADC-7C7A-029A-0A57-28108A60E703}"/>
              </a:ext>
            </a:extLst>
          </p:cNvPr>
          <p:cNvSpPr txBox="1"/>
          <p:nvPr/>
        </p:nvSpPr>
        <p:spPr>
          <a:xfrm>
            <a:off x="593582" y="419403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0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C29DB324-0435-BC32-470E-6CF1F6C96FEF}"/>
              </a:ext>
            </a:extLst>
          </p:cNvPr>
          <p:cNvSpPr txBox="1"/>
          <p:nvPr/>
        </p:nvSpPr>
        <p:spPr>
          <a:xfrm>
            <a:off x="1939510" y="5267226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1</a:t>
            </a:r>
          </a:p>
        </p:txBody>
      </p:sp>
      <p:sp>
        <p:nvSpPr>
          <p:cNvPr id="2" name="Smiley 1">
            <a:extLst>
              <a:ext uri="{FF2B5EF4-FFF2-40B4-BE49-F238E27FC236}">
                <a16:creationId xmlns:a16="http://schemas.microsoft.com/office/drawing/2014/main" id="{C4EAE717-851B-E7CA-E8EB-7F72D3FCCEDB}"/>
              </a:ext>
            </a:extLst>
          </p:cNvPr>
          <p:cNvSpPr/>
          <p:nvPr/>
        </p:nvSpPr>
        <p:spPr>
          <a:xfrm>
            <a:off x="5204494" y="1794929"/>
            <a:ext cx="914400" cy="914400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Smiley 2">
            <a:extLst>
              <a:ext uri="{FF2B5EF4-FFF2-40B4-BE49-F238E27FC236}">
                <a16:creationId xmlns:a16="http://schemas.microsoft.com/office/drawing/2014/main" id="{163062AF-9295-3E75-32D3-6B2CA3D8AF04}"/>
              </a:ext>
            </a:extLst>
          </p:cNvPr>
          <p:cNvSpPr/>
          <p:nvPr/>
        </p:nvSpPr>
        <p:spPr>
          <a:xfrm>
            <a:off x="6249732" y="1961707"/>
            <a:ext cx="914400" cy="914400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Smiley 21">
            <a:extLst>
              <a:ext uri="{FF2B5EF4-FFF2-40B4-BE49-F238E27FC236}">
                <a16:creationId xmlns:a16="http://schemas.microsoft.com/office/drawing/2014/main" id="{91ED72CD-4C17-AE58-D527-21125142F208}"/>
              </a:ext>
            </a:extLst>
          </p:cNvPr>
          <p:cNvSpPr/>
          <p:nvPr/>
        </p:nvSpPr>
        <p:spPr>
          <a:xfrm>
            <a:off x="7493377" y="3553280"/>
            <a:ext cx="914400" cy="914400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Smiley 22">
            <a:extLst>
              <a:ext uri="{FF2B5EF4-FFF2-40B4-BE49-F238E27FC236}">
                <a16:creationId xmlns:a16="http://schemas.microsoft.com/office/drawing/2014/main" id="{781574D3-2D5D-DC36-A5FC-C9313E849053}"/>
              </a:ext>
            </a:extLst>
          </p:cNvPr>
          <p:cNvSpPr/>
          <p:nvPr/>
        </p:nvSpPr>
        <p:spPr>
          <a:xfrm>
            <a:off x="5297949" y="3882522"/>
            <a:ext cx="914400" cy="914400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Smiley 23">
            <a:extLst>
              <a:ext uri="{FF2B5EF4-FFF2-40B4-BE49-F238E27FC236}">
                <a16:creationId xmlns:a16="http://schemas.microsoft.com/office/drawing/2014/main" id="{48AF76F4-A042-D041-A6F8-545AFFAF21DD}"/>
              </a:ext>
            </a:extLst>
          </p:cNvPr>
          <p:cNvSpPr/>
          <p:nvPr/>
        </p:nvSpPr>
        <p:spPr>
          <a:xfrm>
            <a:off x="6354685" y="2968122"/>
            <a:ext cx="914400" cy="914400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Smiley 24">
            <a:extLst>
              <a:ext uri="{FF2B5EF4-FFF2-40B4-BE49-F238E27FC236}">
                <a16:creationId xmlns:a16="http://schemas.microsoft.com/office/drawing/2014/main" id="{2C84161B-1696-142E-74C8-D59E5D20E32F}"/>
              </a:ext>
            </a:extLst>
          </p:cNvPr>
          <p:cNvSpPr/>
          <p:nvPr/>
        </p:nvSpPr>
        <p:spPr>
          <a:xfrm>
            <a:off x="5300826" y="4955073"/>
            <a:ext cx="914400" cy="914400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Smiley 25">
            <a:extLst>
              <a:ext uri="{FF2B5EF4-FFF2-40B4-BE49-F238E27FC236}">
                <a16:creationId xmlns:a16="http://schemas.microsoft.com/office/drawing/2014/main" id="{6A9F5ED7-4DA9-5AF0-33F0-5584902C4A65}"/>
              </a:ext>
            </a:extLst>
          </p:cNvPr>
          <p:cNvSpPr/>
          <p:nvPr/>
        </p:nvSpPr>
        <p:spPr>
          <a:xfrm>
            <a:off x="6458202" y="4066552"/>
            <a:ext cx="914400" cy="914400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Smiley 26">
            <a:extLst>
              <a:ext uri="{FF2B5EF4-FFF2-40B4-BE49-F238E27FC236}">
                <a16:creationId xmlns:a16="http://schemas.microsoft.com/office/drawing/2014/main" id="{7B554C16-946F-B4C7-8A04-6B0BFDD64FC5}"/>
              </a:ext>
            </a:extLst>
          </p:cNvPr>
          <p:cNvSpPr/>
          <p:nvPr/>
        </p:nvSpPr>
        <p:spPr>
          <a:xfrm>
            <a:off x="7306468" y="2131360"/>
            <a:ext cx="914400" cy="914400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Smiley 27">
            <a:extLst>
              <a:ext uri="{FF2B5EF4-FFF2-40B4-BE49-F238E27FC236}">
                <a16:creationId xmlns:a16="http://schemas.microsoft.com/office/drawing/2014/main" id="{82DA5B3A-FE7D-E5EA-0CBB-6E91A3A9F816}"/>
              </a:ext>
            </a:extLst>
          </p:cNvPr>
          <p:cNvSpPr/>
          <p:nvPr/>
        </p:nvSpPr>
        <p:spPr>
          <a:xfrm>
            <a:off x="5210248" y="2809971"/>
            <a:ext cx="914400" cy="914400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B88314A1-E95B-BCB6-97A1-EEA5EE6BD024}"/>
              </a:ext>
            </a:extLst>
          </p:cNvPr>
          <p:cNvSpPr txBox="1"/>
          <p:nvPr/>
        </p:nvSpPr>
        <p:spPr>
          <a:xfrm>
            <a:off x="4754275" y="2067463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0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09540FAF-4708-DD28-AF01-48E5A89F2A8A}"/>
              </a:ext>
            </a:extLst>
          </p:cNvPr>
          <p:cNvSpPr txBox="1"/>
          <p:nvPr/>
        </p:nvSpPr>
        <p:spPr>
          <a:xfrm>
            <a:off x="6456763" y="154636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0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B74FA270-35E7-E6A3-4B19-19B83EF0820D}"/>
              </a:ext>
            </a:extLst>
          </p:cNvPr>
          <p:cNvSpPr txBox="1"/>
          <p:nvPr/>
        </p:nvSpPr>
        <p:spPr>
          <a:xfrm>
            <a:off x="7547904" y="176202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1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241B544A-3FBB-9F97-62F2-2F40450D32FD}"/>
              </a:ext>
            </a:extLst>
          </p:cNvPr>
          <p:cNvSpPr txBox="1"/>
          <p:nvPr/>
        </p:nvSpPr>
        <p:spPr>
          <a:xfrm>
            <a:off x="8426575" y="382581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0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E96598E2-1D63-10F6-98E2-87468482C069}"/>
              </a:ext>
            </a:extLst>
          </p:cNvPr>
          <p:cNvSpPr txBox="1"/>
          <p:nvPr/>
        </p:nvSpPr>
        <p:spPr>
          <a:xfrm>
            <a:off x="4732711" y="3082505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1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9D7FB71A-726F-81D2-80DB-157871C8DA9F}"/>
              </a:ext>
            </a:extLst>
          </p:cNvPr>
          <p:cNvSpPr txBox="1"/>
          <p:nvPr/>
        </p:nvSpPr>
        <p:spPr>
          <a:xfrm>
            <a:off x="7258815" y="3152955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0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4411AD1A-D878-57CA-EF7F-D9DC7DF9B93A}"/>
              </a:ext>
            </a:extLst>
          </p:cNvPr>
          <p:cNvSpPr txBox="1"/>
          <p:nvPr/>
        </p:nvSpPr>
        <p:spPr>
          <a:xfrm>
            <a:off x="7283466" y="462599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1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42254AD0-4D2D-2E28-0896-CA771E187409}"/>
              </a:ext>
            </a:extLst>
          </p:cNvPr>
          <p:cNvSpPr txBox="1"/>
          <p:nvPr/>
        </p:nvSpPr>
        <p:spPr>
          <a:xfrm>
            <a:off x="4866421" y="415442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0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1B846296-D97A-C8BA-CE26-AF7C79DAC54C}"/>
              </a:ext>
            </a:extLst>
          </p:cNvPr>
          <p:cNvSpPr txBox="1"/>
          <p:nvPr/>
        </p:nvSpPr>
        <p:spPr>
          <a:xfrm>
            <a:off x="6212349" y="5227607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0</a:t>
            </a:r>
          </a:p>
        </p:txBody>
      </p:sp>
      <p:sp>
        <p:nvSpPr>
          <p:cNvPr id="38" name="Título 37">
            <a:extLst>
              <a:ext uri="{FF2B5EF4-FFF2-40B4-BE49-F238E27FC236}">
                <a16:creationId xmlns:a16="http://schemas.microsoft.com/office/drawing/2014/main" id="{BCCEB71A-289B-6DEF-2B28-30ADDCC96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15569"/>
          </a:xfrm>
        </p:spPr>
        <p:txBody>
          <a:bodyPr>
            <a:normAutofit fontScale="90000"/>
          </a:bodyPr>
          <a:lstStyle/>
          <a:p>
            <a:r>
              <a:rPr lang="pt-BR" dirty="0"/>
              <a:t>Valores populacionais formados apenas por 0 e 1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19EFAE8E-61EF-A600-D077-AD33BEC44A1E}"/>
              </a:ext>
            </a:extLst>
          </p:cNvPr>
          <p:cNvSpPr txBox="1"/>
          <p:nvPr/>
        </p:nvSpPr>
        <p:spPr>
          <a:xfrm>
            <a:off x="9379921" y="1062006"/>
            <a:ext cx="1765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Média (proporção)</a:t>
            </a:r>
            <a:r>
              <a:rPr lang="pt-BR" dirty="0"/>
              <a:t>: 42,10% 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561C5AF8-4EB8-F622-2B72-A86801894643}"/>
              </a:ext>
            </a:extLst>
          </p:cNvPr>
          <p:cNvSpPr txBox="1"/>
          <p:nvPr/>
        </p:nvSpPr>
        <p:spPr>
          <a:xfrm>
            <a:off x="9379921" y="1936560"/>
            <a:ext cx="1765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Máximo</a:t>
            </a:r>
            <a:r>
              <a:rPr lang="pt-BR" dirty="0"/>
              <a:t>: 1</a:t>
            </a: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E6D8F2D9-1CE8-453E-9706-8F254BCBD3C4}"/>
              </a:ext>
            </a:extLst>
          </p:cNvPr>
          <p:cNvSpPr txBox="1"/>
          <p:nvPr/>
        </p:nvSpPr>
        <p:spPr>
          <a:xfrm>
            <a:off x="9379921" y="2333695"/>
            <a:ext cx="1765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Mínimo</a:t>
            </a:r>
            <a:r>
              <a:rPr lang="pt-BR" dirty="0"/>
              <a:t>: 0</a:t>
            </a: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DCF96D3C-49C5-FAC1-D94F-530958832DDB}"/>
              </a:ext>
            </a:extLst>
          </p:cNvPr>
          <p:cNvSpPr txBox="1"/>
          <p:nvPr/>
        </p:nvSpPr>
        <p:spPr>
          <a:xfrm>
            <a:off x="9379921" y="2691441"/>
            <a:ext cx="1765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Desvio Padrão</a:t>
            </a:r>
            <a:r>
              <a:rPr lang="pt-BR" dirty="0"/>
              <a:t>: 51,13% </a:t>
            </a: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1572E624-D40E-3641-1BDC-CCDED2739323}"/>
              </a:ext>
            </a:extLst>
          </p:cNvPr>
          <p:cNvSpPr txBox="1"/>
          <p:nvPr/>
        </p:nvSpPr>
        <p:spPr>
          <a:xfrm>
            <a:off x="10708257" y="2197529"/>
            <a:ext cx="14837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FF0000"/>
                </a:solidFill>
              </a:rPr>
              <a:t>Populacional</a:t>
            </a:r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170FDF07-4283-5971-FC61-56CC1B0E651C}"/>
              </a:ext>
            </a:extLst>
          </p:cNvPr>
          <p:cNvSpPr txBox="1"/>
          <p:nvPr/>
        </p:nvSpPr>
        <p:spPr>
          <a:xfrm>
            <a:off x="9018205" y="3630553"/>
            <a:ext cx="2987748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dirty="0"/>
              <a:t>Esse caso particular é prático porque se a população é grande o desvio padrão populacional segue aproximadamente uma fórmula que só depende da média:</a:t>
            </a:r>
          </a:p>
          <a:p>
            <a:endParaRPr lang="pt-BR" sz="1500" dirty="0"/>
          </a:p>
          <a:p>
            <a:r>
              <a:rPr lang="pt-BR" sz="1500" b="1" dirty="0"/>
              <a:t>Desvio padrão = raiz(proporção * (1 – proporção))</a:t>
            </a:r>
          </a:p>
          <a:p>
            <a:endParaRPr lang="pt-BR" sz="1500" b="1" dirty="0"/>
          </a:p>
          <a:p>
            <a:r>
              <a:rPr lang="pt-BR" sz="1500" dirty="0"/>
              <a:t>Na população ao lado:</a:t>
            </a:r>
          </a:p>
          <a:p>
            <a:endParaRPr lang="pt-BR" sz="1500" dirty="0"/>
          </a:p>
          <a:p>
            <a:r>
              <a:rPr lang="pt-BR" sz="1500" b="1" dirty="0"/>
              <a:t>Raiz(42,1% * (100% - 42,1%)) = 49,37%</a:t>
            </a:r>
          </a:p>
        </p:txBody>
      </p:sp>
    </p:spTree>
    <p:extLst>
      <p:ext uri="{BB962C8B-B14F-4D97-AF65-F5344CB8AC3E}">
        <p14:creationId xmlns:p14="http://schemas.microsoft.com/office/powerpoint/2010/main" val="28315298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ítulo 37">
            <a:extLst>
              <a:ext uri="{FF2B5EF4-FFF2-40B4-BE49-F238E27FC236}">
                <a16:creationId xmlns:a16="http://schemas.microsoft.com/office/drawing/2014/main" id="{BCCEB71A-289B-6DEF-2B28-30ADDCC96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15569"/>
          </a:xfrm>
        </p:spPr>
        <p:txBody>
          <a:bodyPr>
            <a:noAutofit/>
          </a:bodyPr>
          <a:lstStyle/>
          <a:p>
            <a:r>
              <a:rPr lang="pt-BR" sz="3800" dirty="0"/>
              <a:t>Caso particular importante: proporções</a:t>
            </a:r>
            <a:endParaRPr lang="pt-BR" sz="3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B154A4FC-32CB-BBC7-6F01-9DD803B3684E}"/>
                  </a:ext>
                </a:extLst>
              </p:cNvPr>
              <p:cNvSpPr txBox="1"/>
              <p:nvPr/>
            </p:nvSpPr>
            <p:spPr>
              <a:xfrm>
                <a:off x="838200" y="1548051"/>
                <a:ext cx="10609051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/>
                  <a:t>Podemos </a:t>
                </a:r>
                <a:r>
                  <a:rPr lang="en-US" sz="2000" dirty="0" err="1"/>
                  <a:t>testar</a:t>
                </a:r>
                <a:r>
                  <a:rPr lang="en-US" sz="2000" dirty="0"/>
                  <a:t> se um </a:t>
                </a:r>
                <a:r>
                  <a:rPr lang="en-US" sz="2000" dirty="0" err="1"/>
                  <a:t>certo</a:t>
                </a:r>
                <a:r>
                  <a:rPr lang="en-US" sz="2000" dirty="0"/>
                  <a:t> valor é </a:t>
                </a:r>
                <a:r>
                  <a:rPr lang="en-US" sz="2000" dirty="0" err="1"/>
                  <a:t>compatível</a:t>
                </a:r>
                <a:r>
                  <a:rPr lang="en-US" sz="2000" dirty="0"/>
                  <a:t> com </a:t>
                </a:r>
                <a:r>
                  <a:rPr lang="en-US" sz="2000" dirty="0" err="1"/>
                  <a:t>uma</a:t>
                </a:r>
                <a:r>
                  <a:rPr lang="en-US" sz="2000" dirty="0"/>
                  <a:t> media </a:t>
                </a:r>
                <a:r>
                  <a:rPr lang="en-US" sz="2000" dirty="0" err="1"/>
                  <a:t>amostral</a:t>
                </a:r>
                <a:endParaRPr lang="en-US" sz="2000" dirty="0"/>
              </a:p>
              <a:p>
                <a:pPr algn="just"/>
                <a:endParaRPr lang="en-US" sz="2000" dirty="0"/>
              </a:p>
              <a:p>
                <a:pPr algn="just"/>
                <a:r>
                  <a:rPr lang="en-US" sz="2000" dirty="0"/>
                  <a:t>No </a:t>
                </a:r>
                <a:r>
                  <a:rPr lang="en-US" sz="2000" dirty="0" err="1"/>
                  <a:t>caso</a:t>
                </a:r>
                <a:r>
                  <a:rPr lang="en-US" sz="2000" dirty="0"/>
                  <a:t> de </a:t>
                </a:r>
                <a:r>
                  <a:rPr lang="en-US" sz="2000" dirty="0" err="1"/>
                  <a:t>proporção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podemos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testar</a:t>
                </a:r>
                <a:r>
                  <a:rPr lang="en-US" sz="2000" dirty="0"/>
                  <a:t> se </a:t>
                </a:r>
                <a:r>
                  <a:rPr lang="en-US" sz="2000" dirty="0" err="1"/>
                  <a:t>uma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proporção</a:t>
                </a:r>
                <a:r>
                  <a:rPr lang="en-US" sz="2000" dirty="0"/>
                  <a:t> é </a:t>
                </a:r>
                <a:r>
                  <a:rPr lang="en-US" sz="2000" dirty="0" err="1"/>
                  <a:t>compatível</a:t>
                </a:r>
                <a:r>
                  <a:rPr lang="en-US" sz="2000" dirty="0"/>
                  <a:t> com o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observado</a:t>
                </a:r>
                <a:r>
                  <a:rPr lang="en-US" sz="2000" dirty="0"/>
                  <a:t>, que </a:t>
                </a:r>
                <a:r>
                  <a:rPr lang="en-US" sz="2000" dirty="0" err="1"/>
                  <a:t>escrevemos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endParaRPr lang="en-US" sz="2000" dirty="0"/>
              </a:p>
              <a:p>
                <a:pPr algn="just"/>
                <a:endParaRPr lang="en-US" sz="2000" dirty="0"/>
              </a:p>
              <a:p>
                <a:pPr algn="just"/>
                <a:r>
                  <a:rPr lang="en-US" sz="2000" dirty="0"/>
                  <a:t>O </a:t>
                </a:r>
                <a:r>
                  <a:rPr lang="en-US" sz="2000" dirty="0" err="1"/>
                  <a:t>processo</a:t>
                </a:r>
                <a:r>
                  <a:rPr lang="en-US" sz="2000" dirty="0"/>
                  <a:t> é o </a:t>
                </a:r>
                <a:r>
                  <a:rPr lang="en-US" sz="2000" dirty="0" err="1"/>
                  <a:t>mesmo</a:t>
                </a:r>
                <a:r>
                  <a:rPr lang="en-US" sz="2000" dirty="0"/>
                  <a:t> de antes:</a:t>
                </a:r>
              </a:p>
              <a:p>
                <a:pPr algn="just"/>
                <a:endParaRPr lang="en-US" sz="2000" dirty="0"/>
              </a:p>
              <a:p>
                <a:pPr marL="457200" indent="-457200" algn="just">
                  <a:buAutoNum type="arabicPeriod"/>
                </a:pPr>
                <a:r>
                  <a:rPr lang="en-US" sz="2000" dirty="0" err="1"/>
                  <a:t>Observamos</a:t>
                </a:r>
                <a:r>
                  <a:rPr lang="en-US" sz="2000" dirty="0"/>
                  <a:t> </a:t>
                </a:r>
                <a:r>
                  <a:rPr lang="en-US" sz="2000" dirty="0" err="1"/>
                  <a:t>amostra</a:t>
                </a:r>
                <a:endParaRPr lang="en-US" sz="2000" dirty="0"/>
              </a:p>
              <a:p>
                <a:pPr marL="457200" indent="-457200" algn="just">
                  <a:buAutoNum type="arabicPeriod"/>
                </a:pPr>
                <a:r>
                  <a:rPr lang="en-US" sz="2000" dirty="0" err="1"/>
                  <a:t>Escolhemos</a:t>
                </a:r>
                <a:r>
                  <a:rPr lang="en-US" sz="2000" dirty="0"/>
                  <a:t> </a:t>
                </a:r>
                <a:r>
                  <a:rPr lang="en-US" sz="2000" dirty="0" err="1"/>
                  <a:t>uma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estatística</a:t>
                </a:r>
                <a:endParaRPr lang="en-US" sz="2000" dirty="0"/>
              </a:p>
              <a:p>
                <a:pPr marL="457200" indent="-457200" algn="just">
                  <a:buAutoNum type="arabicPeriod"/>
                </a:pPr>
                <a:r>
                  <a:rPr lang="en-US" sz="2000" dirty="0" err="1"/>
                  <a:t>Encontramos</a:t>
                </a:r>
                <a:r>
                  <a:rPr lang="en-US" sz="2000" dirty="0"/>
                  <a:t> a </a:t>
                </a:r>
                <a:r>
                  <a:rPr lang="en-US" sz="2000" dirty="0" err="1"/>
                  <a:t>distribuição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amostral</a:t>
                </a:r>
                <a:r>
                  <a:rPr lang="en-US" sz="2000" dirty="0"/>
                  <a:t> dessa </a:t>
                </a:r>
                <a:r>
                  <a:rPr lang="en-US" sz="2000" dirty="0" err="1"/>
                  <a:t>estatística</a:t>
                </a:r>
                <a:r>
                  <a:rPr lang="en-US" sz="2000" dirty="0"/>
                  <a:t> no </a:t>
                </a:r>
                <a:r>
                  <a:rPr lang="en-US" sz="2000" dirty="0" err="1"/>
                  <a:t>cenário</a:t>
                </a:r>
                <a:r>
                  <a:rPr lang="en-US" sz="2000" dirty="0"/>
                  <a:t> que </a:t>
                </a:r>
                <a:r>
                  <a:rPr lang="en-US" sz="2000" dirty="0" err="1"/>
                  <a:t>nos</a:t>
                </a:r>
                <a:r>
                  <a:rPr lang="en-US" sz="2000" dirty="0"/>
                  <a:t> </a:t>
                </a:r>
                <a:r>
                  <a:rPr lang="en-US" sz="2000" dirty="0" err="1"/>
                  <a:t>interessa</a:t>
                </a:r>
                <a:endParaRPr lang="en-US" sz="2000" dirty="0"/>
              </a:p>
              <a:p>
                <a:pPr marL="457200" indent="-457200" algn="just">
                  <a:buAutoNum type="arabicPeriod"/>
                </a:pPr>
                <a:r>
                  <a:rPr lang="en-US" sz="2000" dirty="0" err="1"/>
                  <a:t>Posicionamos</a:t>
                </a:r>
                <a:r>
                  <a:rPr lang="en-US" sz="2000" dirty="0"/>
                  <a:t> o valor que </a:t>
                </a:r>
                <a:r>
                  <a:rPr lang="en-US" sz="2000" dirty="0" err="1"/>
                  <a:t>encontramos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dentro</a:t>
                </a:r>
                <a:r>
                  <a:rPr lang="en-US" sz="2000" dirty="0"/>
                  <a:t> dessa </a:t>
                </a:r>
                <a:r>
                  <a:rPr lang="en-US" sz="2000" dirty="0" err="1"/>
                  <a:t>escala</a:t>
                </a:r>
                <a:endParaRPr lang="en-US" sz="2000" dirty="0"/>
              </a:p>
              <a:p>
                <a:pPr algn="just"/>
                <a:endParaRPr lang="en-US" sz="2000" dirty="0"/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B154A4FC-32CB-BBC7-6F01-9DD803B368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48051"/>
                <a:ext cx="10609051" cy="3785652"/>
              </a:xfrm>
              <a:prstGeom prst="rect">
                <a:avLst/>
              </a:prstGeom>
              <a:blipFill>
                <a:blip r:embed="rId2"/>
                <a:stretch>
                  <a:fillRect l="-632" t="-966" r="-57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9653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ítulo 37">
            <a:extLst>
              <a:ext uri="{FF2B5EF4-FFF2-40B4-BE49-F238E27FC236}">
                <a16:creationId xmlns:a16="http://schemas.microsoft.com/office/drawing/2014/main" id="{BCCEB71A-289B-6DEF-2B28-30ADDCC96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15569"/>
          </a:xfrm>
        </p:spPr>
        <p:txBody>
          <a:bodyPr>
            <a:noAutofit/>
          </a:bodyPr>
          <a:lstStyle/>
          <a:p>
            <a:r>
              <a:rPr lang="pt-BR" sz="3800" dirty="0"/>
              <a:t>1. </a:t>
            </a:r>
            <a:r>
              <a:rPr lang="en-US" sz="4000" dirty="0" err="1"/>
              <a:t>Observamos</a:t>
            </a:r>
            <a:r>
              <a:rPr lang="en-US" sz="4000" dirty="0"/>
              <a:t> </a:t>
            </a:r>
            <a:r>
              <a:rPr lang="en-US" sz="4000" dirty="0" err="1"/>
              <a:t>uma</a:t>
            </a:r>
            <a:r>
              <a:rPr lang="en-US" sz="4000" dirty="0"/>
              <a:t> </a:t>
            </a:r>
            <a:r>
              <a:rPr lang="en-US" sz="4000" dirty="0" err="1"/>
              <a:t>amostra</a:t>
            </a:r>
            <a:endParaRPr lang="pt-BR" sz="3800" b="1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154A4FC-32CB-BBC7-6F01-9DD803B3684E}"/>
              </a:ext>
            </a:extLst>
          </p:cNvPr>
          <p:cNvSpPr txBox="1"/>
          <p:nvPr/>
        </p:nvSpPr>
        <p:spPr>
          <a:xfrm>
            <a:off x="838200" y="1548051"/>
            <a:ext cx="1060905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/>
              <a:t>Amostras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que a </a:t>
            </a:r>
            <a:r>
              <a:rPr lang="en-US" sz="2000" dirty="0" err="1"/>
              <a:t>hipótese</a:t>
            </a:r>
            <a:r>
              <a:rPr lang="en-US" sz="2000" dirty="0"/>
              <a:t> de que </a:t>
            </a:r>
            <a:r>
              <a:rPr lang="en-US" sz="2000" dirty="0" err="1"/>
              <a:t>os</a:t>
            </a:r>
            <a:r>
              <a:rPr lang="en-US" sz="2000" dirty="0"/>
              <a:t> </a:t>
            </a:r>
            <a:r>
              <a:rPr lang="en-US" sz="2000" dirty="0" err="1"/>
              <a:t>elementos</a:t>
            </a:r>
            <a:r>
              <a:rPr lang="en-US" sz="2000" dirty="0"/>
              <a:t> da </a:t>
            </a:r>
            <a:r>
              <a:rPr lang="en-US" sz="2000" dirty="0" err="1"/>
              <a:t>amostra</a:t>
            </a:r>
            <a:r>
              <a:rPr lang="en-US" sz="2000" dirty="0"/>
              <a:t> </a:t>
            </a:r>
            <a:r>
              <a:rPr lang="en-US" sz="2000" dirty="0" err="1"/>
              <a:t>foram</a:t>
            </a:r>
            <a:r>
              <a:rPr lang="en-US" sz="2000" dirty="0"/>
              <a:t> </a:t>
            </a:r>
            <a:r>
              <a:rPr lang="en-US" sz="2000" dirty="0" err="1"/>
              <a:t>sorteados</a:t>
            </a:r>
            <a:r>
              <a:rPr lang="en-US" sz="2000" dirty="0"/>
              <a:t> </a:t>
            </a:r>
            <a:r>
              <a:rPr lang="en-US" sz="2000" dirty="0" err="1"/>
              <a:t>aleatoriamente</a:t>
            </a:r>
            <a:r>
              <a:rPr lang="en-US" sz="2000" dirty="0"/>
              <a:t> </a:t>
            </a:r>
            <a:r>
              <a:rPr lang="en-US" sz="2000" dirty="0" err="1"/>
              <a:t>dentre</a:t>
            </a:r>
            <a:r>
              <a:rPr lang="en-US" sz="2000" dirty="0"/>
              <a:t> </a:t>
            </a:r>
            <a:r>
              <a:rPr lang="en-US" sz="2000" dirty="0" err="1"/>
              <a:t>toda</a:t>
            </a:r>
            <a:r>
              <a:rPr lang="en-US" sz="2000" dirty="0"/>
              <a:t> a </a:t>
            </a:r>
            <a:r>
              <a:rPr lang="en-US" sz="2000" dirty="0" err="1"/>
              <a:t>população</a:t>
            </a:r>
            <a:r>
              <a:rPr lang="en-US" sz="2000" dirty="0"/>
              <a:t> </a:t>
            </a:r>
            <a:r>
              <a:rPr lang="en-US" sz="2000" dirty="0" err="1"/>
              <a:t>são</a:t>
            </a:r>
            <a:r>
              <a:rPr lang="en-US" sz="2000" dirty="0"/>
              <a:t> </a:t>
            </a:r>
            <a:r>
              <a:rPr lang="en-US" sz="2000" dirty="0" err="1"/>
              <a:t>relativamente</a:t>
            </a:r>
            <a:r>
              <a:rPr lang="en-US" sz="2000" dirty="0"/>
              <a:t> </a:t>
            </a:r>
            <a:r>
              <a:rPr lang="en-US" sz="2000" dirty="0" err="1"/>
              <a:t>comuns</a:t>
            </a:r>
            <a:r>
              <a:rPr lang="en-US" sz="2000" dirty="0"/>
              <a:t>, mas </a:t>
            </a:r>
            <a:r>
              <a:rPr lang="en-US" sz="2000" dirty="0" err="1"/>
              <a:t>são</a:t>
            </a:r>
            <a:r>
              <a:rPr lang="en-US" sz="2000" dirty="0"/>
              <a:t> </a:t>
            </a:r>
            <a:r>
              <a:rPr lang="en-US" sz="2000" dirty="0" err="1"/>
              <a:t>muito</a:t>
            </a:r>
            <a:r>
              <a:rPr lang="en-US" sz="2000" dirty="0"/>
              <a:t> </a:t>
            </a:r>
            <a:r>
              <a:rPr lang="en-US" sz="2000" dirty="0" err="1"/>
              <a:t>caras</a:t>
            </a:r>
            <a:endParaRPr lang="en-US" sz="2000" dirty="0"/>
          </a:p>
          <a:p>
            <a:pPr algn="just"/>
            <a:endParaRPr lang="en-US" sz="2000" dirty="0"/>
          </a:p>
          <a:p>
            <a:pPr algn="just"/>
            <a:r>
              <a:rPr lang="en-US" sz="2000" dirty="0" err="1"/>
              <a:t>Quem</a:t>
            </a:r>
            <a:r>
              <a:rPr lang="en-US" sz="2000" dirty="0"/>
              <a:t> </a:t>
            </a:r>
            <a:r>
              <a:rPr lang="en-US" sz="2000" dirty="0" err="1"/>
              <a:t>conduz</a:t>
            </a:r>
            <a:r>
              <a:rPr lang="en-US" sz="2000" dirty="0"/>
              <a:t> </a:t>
            </a:r>
            <a:r>
              <a:rPr lang="en-US" sz="2000" dirty="0" err="1"/>
              <a:t>essas</a:t>
            </a:r>
            <a:r>
              <a:rPr lang="en-US" sz="2000" dirty="0"/>
              <a:t> </a:t>
            </a:r>
            <a:r>
              <a:rPr lang="en-US" sz="2000" dirty="0" err="1"/>
              <a:t>pesquisas</a:t>
            </a:r>
            <a:r>
              <a:rPr lang="en-US" sz="2000" dirty="0"/>
              <a:t> </a:t>
            </a:r>
            <a:r>
              <a:rPr lang="en-US" sz="2000" dirty="0" err="1"/>
              <a:t>normalmente</a:t>
            </a:r>
            <a:r>
              <a:rPr lang="en-US" sz="2000" dirty="0"/>
              <a:t> </a:t>
            </a:r>
            <a:r>
              <a:rPr lang="en-US" sz="2000" dirty="0" err="1"/>
              <a:t>são</a:t>
            </a:r>
            <a:r>
              <a:rPr lang="en-US" sz="2000" dirty="0"/>
              <a:t> </a:t>
            </a:r>
            <a:r>
              <a:rPr lang="en-US" sz="2000" dirty="0" err="1"/>
              <a:t>institutos</a:t>
            </a:r>
            <a:r>
              <a:rPr lang="en-US" sz="2000" dirty="0"/>
              <a:t> de </a:t>
            </a:r>
            <a:r>
              <a:rPr lang="en-US" sz="2000" dirty="0" err="1"/>
              <a:t>pesquisa</a:t>
            </a:r>
            <a:r>
              <a:rPr lang="en-US" sz="2000" dirty="0"/>
              <a:t> </a:t>
            </a:r>
            <a:r>
              <a:rPr lang="en-US" sz="2000" dirty="0" err="1"/>
              <a:t>grandes</a:t>
            </a:r>
            <a:r>
              <a:rPr lang="en-US" sz="2000" dirty="0"/>
              <a:t> </a:t>
            </a:r>
            <a:r>
              <a:rPr lang="en-US" sz="2000" dirty="0" err="1"/>
              <a:t>como</a:t>
            </a:r>
            <a:r>
              <a:rPr lang="en-US" sz="2000" dirty="0"/>
              <a:t> Datafolha, IPESP (</a:t>
            </a:r>
            <a:r>
              <a:rPr lang="en-US" sz="2000" dirty="0" err="1"/>
              <a:t>antigo</a:t>
            </a:r>
            <a:r>
              <a:rPr lang="en-US" sz="2000" dirty="0"/>
              <a:t> IBOPE) e o </a:t>
            </a:r>
            <a:r>
              <a:rPr lang="en-US" sz="2000" dirty="0" err="1"/>
              <a:t>próprio</a:t>
            </a:r>
            <a:r>
              <a:rPr lang="en-US" sz="2000" dirty="0"/>
              <a:t> IBGE</a:t>
            </a:r>
          </a:p>
          <a:p>
            <a:pPr algn="just"/>
            <a:endParaRPr lang="en-US" sz="2000" dirty="0"/>
          </a:p>
          <a:p>
            <a:pPr algn="just"/>
            <a:r>
              <a:rPr lang="en-US" sz="2000" dirty="0"/>
              <a:t>Para </a:t>
            </a:r>
            <a:r>
              <a:rPr lang="en-US" sz="2000" dirty="0" err="1"/>
              <a:t>esse</a:t>
            </a:r>
            <a:r>
              <a:rPr lang="en-US" sz="2000" dirty="0"/>
              <a:t> </a:t>
            </a:r>
            <a:r>
              <a:rPr lang="en-US" sz="2000" dirty="0" err="1"/>
              <a:t>primeiro</a:t>
            </a:r>
            <a:r>
              <a:rPr lang="en-US" sz="2000" dirty="0"/>
              <a:t> </a:t>
            </a:r>
            <a:r>
              <a:rPr lang="en-US" sz="2000" dirty="0" err="1"/>
              <a:t>exemplo</a:t>
            </a:r>
            <a:r>
              <a:rPr lang="en-US" sz="2000" dirty="0"/>
              <a:t>, </a:t>
            </a:r>
            <a:r>
              <a:rPr lang="en-US" sz="2000" dirty="0" err="1"/>
              <a:t>vamos</a:t>
            </a:r>
            <a:r>
              <a:rPr lang="en-US" sz="2000" dirty="0"/>
              <a:t> </a:t>
            </a:r>
            <a:r>
              <a:rPr lang="en-US" sz="2000" dirty="0" err="1"/>
              <a:t>considerar</a:t>
            </a:r>
            <a:r>
              <a:rPr lang="en-US" sz="2000" dirty="0"/>
              <a:t> </a:t>
            </a:r>
            <a:r>
              <a:rPr lang="en-US" sz="2000" dirty="0" err="1"/>
              <a:t>os</a:t>
            </a:r>
            <a:r>
              <a:rPr lang="en-US" sz="2000" dirty="0"/>
              <a:t> dados da PNAD-continua de Janeiro de 2024</a:t>
            </a:r>
          </a:p>
          <a:p>
            <a:pPr algn="just"/>
            <a:endParaRPr lang="en-US" sz="2000" dirty="0"/>
          </a:p>
          <a:p>
            <a:pPr algn="just"/>
            <a:r>
              <a:rPr lang="en-US" sz="2000" dirty="0"/>
              <a:t>Essa </a:t>
            </a:r>
            <a:r>
              <a:rPr lang="en-US" sz="2000" dirty="0" err="1"/>
              <a:t>pesquisa</a:t>
            </a:r>
            <a:r>
              <a:rPr lang="en-US" sz="2000" dirty="0"/>
              <a:t> </a:t>
            </a:r>
            <a:r>
              <a:rPr lang="en-US" sz="2000" dirty="0" err="1"/>
              <a:t>tem</a:t>
            </a:r>
            <a:r>
              <a:rPr lang="en-US" sz="2000" dirty="0"/>
              <a:t> </a:t>
            </a:r>
            <a:r>
              <a:rPr lang="en-US" sz="2000" dirty="0" err="1"/>
              <a:t>abrangência</a:t>
            </a:r>
            <a:r>
              <a:rPr lang="en-US" sz="2000" dirty="0"/>
              <a:t> </a:t>
            </a:r>
            <a:r>
              <a:rPr lang="en-US" sz="2000" dirty="0" err="1"/>
              <a:t>nacional</a:t>
            </a:r>
            <a:r>
              <a:rPr lang="en-US" sz="2000" dirty="0"/>
              <a:t> e </a:t>
            </a:r>
            <a:r>
              <a:rPr lang="en-US" sz="2000" dirty="0" err="1"/>
              <a:t>tem</a:t>
            </a:r>
            <a:r>
              <a:rPr lang="en-US" sz="2000" dirty="0"/>
              <a:t> um </a:t>
            </a:r>
            <a:r>
              <a:rPr lang="en-US" sz="2000" dirty="0" err="1"/>
              <a:t>delineamento</a:t>
            </a:r>
            <a:r>
              <a:rPr lang="en-US" sz="2000" dirty="0"/>
              <a:t> </a:t>
            </a:r>
            <a:r>
              <a:rPr lang="en-US" sz="2000" dirty="0" err="1"/>
              <a:t>amostral</a:t>
            </a:r>
            <a:r>
              <a:rPr lang="en-US" sz="2000" dirty="0"/>
              <a:t> </a:t>
            </a:r>
            <a:r>
              <a:rPr lang="en-US" sz="2000" dirty="0" err="1"/>
              <a:t>bem</a:t>
            </a:r>
            <a:r>
              <a:rPr lang="en-US" sz="2000" dirty="0"/>
              <a:t> </a:t>
            </a:r>
            <a:r>
              <a:rPr lang="en-US" sz="2000" dirty="0" err="1"/>
              <a:t>cuidadoso</a:t>
            </a:r>
            <a:r>
              <a:rPr lang="en-US" sz="2000" dirty="0"/>
              <a:t>, </a:t>
            </a:r>
            <a:r>
              <a:rPr lang="en-US" sz="2000" dirty="0" err="1"/>
              <a:t>vamos</a:t>
            </a:r>
            <a:r>
              <a:rPr lang="en-US" sz="2000" dirty="0"/>
              <a:t> considerer que </a:t>
            </a:r>
            <a:r>
              <a:rPr lang="en-US" sz="2000" dirty="0" err="1"/>
              <a:t>todos</a:t>
            </a:r>
            <a:r>
              <a:rPr lang="en-US" sz="2000" dirty="0"/>
              <a:t> da </a:t>
            </a:r>
            <a:r>
              <a:rPr lang="en-US" sz="2000" dirty="0" err="1"/>
              <a:t>população</a:t>
            </a:r>
            <a:r>
              <a:rPr lang="en-US" sz="2000" dirty="0"/>
              <a:t> </a:t>
            </a:r>
            <a:r>
              <a:rPr lang="en-US" sz="2000" dirty="0" err="1"/>
              <a:t>tem</a:t>
            </a:r>
            <a:r>
              <a:rPr lang="en-US" sz="2000" dirty="0"/>
              <a:t> </a:t>
            </a:r>
            <a:r>
              <a:rPr lang="en-US" sz="2000" dirty="0" err="1"/>
              <a:t>igual</a:t>
            </a:r>
            <a:r>
              <a:rPr lang="en-US" sz="2000" dirty="0"/>
              <a:t> chance de </a:t>
            </a:r>
            <a:r>
              <a:rPr lang="en-US" sz="2000" dirty="0" err="1"/>
              <a:t>serem</a:t>
            </a:r>
            <a:r>
              <a:rPr lang="en-US" sz="2000" dirty="0"/>
              <a:t> </a:t>
            </a:r>
            <a:r>
              <a:rPr lang="en-US" sz="2000" dirty="0" err="1"/>
              <a:t>selecionados</a:t>
            </a:r>
            <a:endParaRPr lang="en-US" sz="2000" dirty="0"/>
          </a:p>
          <a:p>
            <a:pPr algn="just"/>
            <a:endParaRPr lang="en-US" sz="2000" dirty="0"/>
          </a:p>
          <a:p>
            <a:pPr algn="just"/>
            <a:r>
              <a:rPr lang="en-US" sz="2000" dirty="0"/>
              <a:t>O </a:t>
            </a:r>
            <a:r>
              <a:rPr lang="en-US" sz="2000" dirty="0" err="1"/>
              <a:t>tamanho</a:t>
            </a:r>
            <a:r>
              <a:rPr lang="en-US" sz="2000" dirty="0"/>
              <a:t> de </a:t>
            </a:r>
            <a:r>
              <a:rPr lang="en-US" sz="2000" dirty="0" err="1"/>
              <a:t>amostra</a:t>
            </a:r>
            <a:r>
              <a:rPr lang="en-US" sz="2000" dirty="0"/>
              <a:t> de </a:t>
            </a:r>
            <a:r>
              <a:rPr lang="en-US" sz="2000" dirty="0" err="1"/>
              <a:t>domicílios</a:t>
            </a:r>
            <a:r>
              <a:rPr lang="en-US" sz="2000" dirty="0"/>
              <a:t> é de </a:t>
            </a:r>
            <a:r>
              <a:rPr lang="en-US" sz="2000" dirty="0" err="1"/>
              <a:t>cerca</a:t>
            </a:r>
            <a:r>
              <a:rPr lang="en-US" sz="2000" dirty="0"/>
              <a:t> de 180.000 </a:t>
            </a:r>
            <a:r>
              <a:rPr lang="en-US" sz="2000" dirty="0" err="1"/>
              <a:t>normalmente</a:t>
            </a:r>
            <a:endParaRPr lang="en-US" sz="2000" dirty="0"/>
          </a:p>
          <a:p>
            <a:pPr algn="just"/>
            <a:endParaRPr lang="en-US" sz="2000" dirty="0"/>
          </a:p>
          <a:p>
            <a:pPr algn="just"/>
            <a:r>
              <a:rPr lang="en-US" sz="2000" dirty="0"/>
              <a:t>Em Janeiro o </a:t>
            </a:r>
            <a:r>
              <a:rPr lang="en-US" sz="2000" dirty="0" err="1"/>
              <a:t>desemprego</a:t>
            </a:r>
            <a:r>
              <a:rPr lang="en-US" sz="2000" dirty="0"/>
              <a:t> </a:t>
            </a:r>
            <a:r>
              <a:rPr lang="en-US" sz="2000" dirty="0" err="1"/>
              <a:t>nessa</a:t>
            </a:r>
            <a:r>
              <a:rPr lang="en-US" sz="2000" dirty="0"/>
              <a:t> </a:t>
            </a:r>
            <a:r>
              <a:rPr lang="en-US" sz="2000" dirty="0" err="1"/>
              <a:t>amostra</a:t>
            </a:r>
            <a:r>
              <a:rPr lang="en-US" sz="2000" dirty="0"/>
              <a:t> </a:t>
            </a:r>
            <a:r>
              <a:rPr lang="en-US" sz="2000" dirty="0" err="1"/>
              <a:t>ficou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7,8%</a:t>
            </a:r>
          </a:p>
        </p:txBody>
      </p:sp>
    </p:spTree>
    <p:extLst>
      <p:ext uri="{BB962C8B-B14F-4D97-AF65-F5344CB8AC3E}">
        <p14:creationId xmlns:p14="http://schemas.microsoft.com/office/powerpoint/2010/main" val="15073412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ítulo 37">
            <a:extLst>
              <a:ext uri="{FF2B5EF4-FFF2-40B4-BE49-F238E27FC236}">
                <a16:creationId xmlns:a16="http://schemas.microsoft.com/office/drawing/2014/main" id="{BCCEB71A-289B-6DEF-2B28-30ADDCC96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15569"/>
          </a:xfrm>
        </p:spPr>
        <p:txBody>
          <a:bodyPr>
            <a:noAutofit/>
          </a:bodyPr>
          <a:lstStyle/>
          <a:p>
            <a:r>
              <a:rPr lang="pt-BR" sz="3800" dirty="0"/>
              <a:t>2. </a:t>
            </a:r>
            <a:r>
              <a:rPr lang="en-US" sz="4000" dirty="0" err="1"/>
              <a:t>Escolhemos</a:t>
            </a:r>
            <a:r>
              <a:rPr lang="en-US" sz="4000" dirty="0"/>
              <a:t> </a:t>
            </a:r>
            <a:r>
              <a:rPr lang="en-US" sz="4000" dirty="0" err="1"/>
              <a:t>uma</a:t>
            </a:r>
            <a:r>
              <a:rPr lang="en-US" sz="4000" dirty="0"/>
              <a:t> </a:t>
            </a:r>
            <a:r>
              <a:rPr lang="en-US" sz="4000" dirty="0" err="1"/>
              <a:t>estatística</a:t>
            </a:r>
            <a:endParaRPr lang="pt-BR" sz="3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B154A4FC-32CB-BBC7-6F01-9DD803B3684E}"/>
                  </a:ext>
                </a:extLst>
              </p:cNvPr>
              <p:cNvSpPr txBox="1"/>
              <p:nvPr/>
            </p:nvSpPr>
            <p:spPr>
              <a:xfrm>
                <a:off x="838200" y="1548051"/>
                <a:ext cx="10609051" cy="35154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/>
                  <a:t>Digamos que o </a:t>
                </a:r>
                <a:r>
                  <a:rPr lang="en-US" sz="2000" dirty="0" err="1"/>
                  <a:t>nosso</a:t>
                </a:r>
                <a:r>
                  <a:rPr lang="en-US" sz="2000" dirty="0"/>
                  <a:t> interesse é </a:t>
                </a:r>
                <a:r>
                  <a:rPr lang="en-US" sz="2000" dirty="0" err="1"/>
                  <a:t>verificar</a:t>
                </a:r>
                <a:r>
                  <a:rPr lang="en-US" sz="2000" dirty="0"/>
                  <a:t> se o </a:t>
                </a:r>
                <a:r>
                  <a:rPr lang="en-US" sz="2000" dirty="0" err="1"/>
                  <a:t>desemprego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subiu</a:t>
                </a:r>
                <a:r>
                  <a:rPr lang="en-US" sz="2000" dirty="0"/>
                  <a:t> de </a:t>
                </a:r>
                <a:r>
                  <a:rPr lang="en-US" sz="2000" dirty="0" err="1"/>
                  <a:t>dezembro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pra</a:t>
                </a:r>
                <a:r>
                  <a:rPr lang="en-US" sz="2000" dirty="0"/>
                  <a:t> Janeiro. O dado </a:t>
                </a:r>
                <a:r>
                  <a:rPr lang="en-US" sz="2000" dirty="0" err="1"/>
                  <a:t>divulgado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em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dezembro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foi</a:t>
                </a:r>
                <a:r>
                  <a:rPr lang="en-US" sz="2000" dirty="0"/>
                  <a:t> de 7,4%</a:t>
                </a:r>
              </a:p>
              <a:p>
                <a:pPr algn="just"/>
                <a:endParaRPr lang="en-US" sz="2000" dirty="0"/>
              </a:p>
              <a:p>
                <a:pPr algn="just"/>
                <a:r>
                  <a:rPr lang="en-US" sz="2000" dirty="0" err="1"/>
                  <a:t>Será</a:t>
                </a:r>
                <a:r>
                  <a:rPr lang="en-US" sz="2000" dirty="0"/>
                  <a:t> que </a:t>
                </a:r>
                <a:r>
                  <a:rPr lang="en-US" sz="2000" dirty="0" err="1"/>
                  <a:t>esse</a:t>
                </a:r>
                <a:r>
                  <a:rPr lang="en-US" sz="2000" dirty="0"/>
                  <a:t> 7,8% </a:t>
                </a:r>
                <a:r>
                  <a:rPr lang="en-US" sz="2000" dirty="0" err="1"/>
                  <a:t>amostral</a:t>
                </a:r>
                <a:r>
                  <a:rPr lang="en-US" sz="2000" dirty="0"/>
                  <a:t> é </a:t>
                </a:r>
                <a:r>
                  <a:rPr lang="en-US" sz="2000" dirty="0" err="1"/>
                  <a:t>compatível</a:t>
                </a:r>
                <a:r>
                  <a:rPr lang="en-US" sz="2000" dirty="0"/>
                  <a:t> com o 7,4% </a:t>
                </a:r>
                <a:r>
                  <a:rPr lang="en-US" sz="2000" dirty="0" err="1"/>
                  <a:t>observado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anteriormente</a:t>
                </a:r>
                <a:r>
                  <a:rPr lang="en-US" sz="2000" dirty="0"/>
                  <a:t>?</a:t>
                </a:r>
              </a:p>
              <a:p>
                <a:pPr algn="just"/>
                <a:endParaRPr lang="en-US" sz="2000" dirty="0"/>
              </a:p>
              <a:p>
                <a:pPr algn="just"/>
                <a:r>
                  <a:rPr lang="en-US" sz="2000" dirty="0" err="1"/>
                  <a:t>Considerando</a:t>
                </a:r>
                <a:r>
                  <a:rPr lang="en-US" sz="2000" dirty="0"/>
                  <a:t> que </a:t>
                </a:r>
                <a:r>
                  <a:rPr lang="en-US" sz="2000" dirty="0" err="1"/>
                  <a:t>toda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proporção</a:t>
                </a:r>
                <a:r>
                  <a:rPr lang="en-US" sz="2000" dirty="0"/>
                  <a:t> é </a:t>
                </a:r>
                <a:r>
                  <a:rPr lang="en-US" sz="2000" dirty="0" err="1"/>
                  <a:t>uma</a:t>
                </a:r>
                <a:r>
                  <a:rPr lang="en-US" sz="2000" dirty="0"/>
                  <a:t> media de 0 e 1,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sz="2000" dirty="0"/>
                  <a:t> é </a:t>
                </a:r>
                <a:r>
                  <a:rPr lang="en-US" sz="2000" dirty="0" err="1"/>
                  <a:t>estatística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interessante</a:t>
                </a:r>
                <a:endParaRPr lang="en-US" sz="2000" dirty="0"/>
              </a:p>
              <a:p>
                <a:pPr algn="just"/>
                <a:endParaRPr lang="en-US" sz="2000" dirty="0"/>
              </a:p>
              <a:p>
                <a:pPr algn="just"/>
                <a:r>
                  <a:rPr lang="en-US" sz="2000" dirty="0"/>
                  <a:t>O </a:t>
                </a:r>
                <a:r>
                  <a:rPr lang="en-US" sz="2000" dirty="0" err="1"/>
                  <a:t>tamanho</a:t>
                </a:r>
                <a:r>
                  <a:rPr lang="en-US" sz="2000" dirty="0"/>
                  <a:t> de </a:t>
                </a:r>
                <a:r>
                  <a:rPr lang="en-US" sz="2000" dirty="0" err="1"/>
                  <a:t>amostra</a:t>
                </a:r>
                <a:r>
                  <a:rPr lang="en-US" sz="2000" dirty="0"/>
                  <a:t> de </a:t>
                </a:r>
                <a:r>
                  <a:rPr lang="en-US" sz="2000" dirty="0" err="1"/>
                  <a:t>domicílios</a:t>
                </a:r>
                <a:r>
                  <a:rPr lang="en-US" sz="2000" dirty="0"/>
                  <a:t> é de </a:t>
                </a:r>
                <a:r>
                  <a:rPr lang="en-US" sz="2000" dirty="0" err="1"/>
                  <a:t>cerca</a:t>
                </a:r>
                <a:r>
                  <a:rPr lang="en-US" sz="2000" dirty="0"/>
                  <a:t> de 180.000 </a:t>
                </a:r>
                <a:r>
                  <a:rPr lang="en-US" sz="2000" dirty="0" err="1"/>
                  <a:t>normalmente</a:t>
                </a:r>
                <a:endParaRPr lang="en-US" sz="2000" dirty="0"/>
              </a:p>
              <a:p>
                <a:pPr algn="just"/>
                <a:endParaRPr lang="en-US" sz="2000" dirty="0"/>
              </a:p>
              <a:p>
                <a:pPr algn="just"/>
                <a:r>
                  <a:rPr lang="en-US" sz="2000" dirty="0"/>
                  <a:t>Em Janeiro o </a:t>
                </a:r>
                <a:r>
                  <a:rPr lang="en-US" sz="2000" dirty="0" err="1"/>
                  <a:t>desemprego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nessa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amostra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ficou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em</a:t>
                </a:r>
                <a:r>
                  <a:rPr lang="en-US" sz="2000" dirty="0"/>
                  <a:t> 7,8%, </a:t>
                </a:r>
                <a:r>
                  <a:rPr lang="en-US" sz="2000" dirty="0" err="1"/>
                  <a:t>ou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seja</a:t>
                </a:r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observado</a:t>
                </a:r>
                <a:r>
                  <a:rPr lang="en-US" sz="2000" dirty="0"/>
                  <a:t>, que </a:t>
                </a:r>
                <a:r>
                  <a:rPr lang="en-US" sz="2000" dirty="0" err="1"/>
                  <a:t>escrevemos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pt-BR" sz="2000" b="0" i="1" dirty="0" smtClean="0">
                        <a:latin typeface="Cambria Math" panose="02040503050406030204" pitchFamily="18" charset="0"/>
                      </a:rPr>
                      <m:t>=7,8%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B154A4FC-32CB-BBC7-6F01-9DD803B368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48051"/>
                <a:ext cx="10609051" cy="3515450"/>
              </a:xfrm>
              <a:prstGeom prst="rect">
                <a:avLst/>
              </a:prstGeom>
              <a:blipFill>
                <a:blip r:embed="rId2"/>
                <a:stretch>
                  <a:fillRect l="-632" t="-1040" r="-57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4000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miley 3">
            <a:extLst>
              <a:ext uri="{FF2B5EF4-FFF2-40B4-BE49-F238E27FC236}">
                <a16:creationId xmlns:a16="http://schemas.microsoft.com/office/drawing/2014/main" id="{5201676E-BE39-A82A-12B5-FD6B0673B59E}"/>
              </a:ext>
            </a:extLst>
          </p:cNvPr>
          <p:cNvSpPr/>
          <p:nvPr/>
        </p:nvSpPr>
        <p:spPr>
          <a:xfrm>
            <a:off x="931655" y="1834548"/>
            <a:ext cx="914400" cy="914400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Smiley 4">
            <a:extLst>
              <a:ext uri="{FF2B5EF4-FFF2-40B4-BE49-F238E27FC236}">
                <a16:creationId xmlns:a16="http://schemas.microsoft.com/office/drawing/2014/main" id="{FD30986A-2FC7-A8DB-5C88-C18D6B3B465D}"/>
              </a:ext>
            </a:extLst>
          </p:cNvPr>
          <p:cNvSpPr/>
          <p:nvPr/>
        </p:nvSpPr>
        <p:spPr>
          <a:xfrm>
            <a:off x="1976893" y="2001326"/>
            <a:ext cx="914400" cy="914400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Smiley 5">
            <a:extLst>
              <a:ext uri="{FF2B5EF4-FFF2-40B4-BE49-F238E27FC236}">
                <a16:creationId xmlns:a16="http://schemas.microsoft.com/office/drawing/2014/main" id="{393CCC1F-EC75-66DD-DE9E-6E28A6FB81C6}"/>
              </a:ext>
            </a:extLst>
          </p:cNvPr>
          <p:cNvSpPr/>
          <p:nvPr/>
        </p:nvSpPr>
        <p:spPr>
          <a:xfrm>
            <a:off x="3220538" y="3592899"/>
            <a:ext cx="914400" cy="914400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Smiley 6">
            <a:extLst>
              <a:ext uri="{FF2B5EF4-FFF2-40B4-BE49-F238E27FC236}">
                <a16:creationId xmlns:a16="http://schemas.microsoft.com/office/drawing/2014/main" id="{283021DE-BACE-CA9F-CA18-17DD78680F06}"/>
              </a:ext>
            </a:extLst>
          </p:cNvPr>
          <p:cNvSpPr/>
          <p:nvPr/>
        </p:nvSpPr>
        <p:spPr>
          <a:xfrm>
            <a:off x="1025110" y="3922141"/>
            <a:ext cx="914400" cy="914400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Smiley 7">
            <a:extLst>
              <a:ext uri="{FF2B5EF4-FFF2-40B4-BE49-F238E27FC236}">
                <a16:creationId xmlns:a16="http://schemas.microsoft.com/office/drawing/2014/main" id="{362DF7FB-FEF6-03A3-B46A-AE5F91DA9BD1}"/>
              </a:ext>
            </a:extLst>
          </p:cNvPr>
          <p:cNvSpPr/>
          <p:nvPr/>
        </p:nvSpPr>
        <p:spPr>
          <a:xfrm>
            <a:off x="2081846" y="3007741"/>
            <a:ext cx="914400" cy="914400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Smiley 8">
            <a:extLst>
              <a:ext uri="{FF2B5EF4-FFF2-40B4-BE49-F238E27FC236}">
                <a16:creationId xmlns:a16="http://schemas.microsoft.com/office/drawing/2014/main" id="{E3ADBB17-EEDE-76F8-7EDC-10ECCFBE1043}"/>
              </a:ext>
            </a:extLst>
          </p:cNvPr>
          <p:cNvSpPr/>
          <p:nvPr/>
        </p:nvSpPr>
        <p:spPr>
          <a:xfrm>
            <a:off x="1027987" y="4994692"/>
            <a:ext cx="914400" cy="914400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Smiley 9">
            <a:extLst>
              <a:ext uri="{FF2B5EF4-FFF2-40B4-BE49-F238E27FC236}">
                <a16:creationId xmlns:a16="http://schemas.microsoft.com/office/drawing/2014/main" id="{DFE53F68-9BD3-0464-71B1-28634665D397}"/>
              </a:ext>
            </a:extLst>
          </p:cNvPr>
          <p:cNvSpPr/>
          <p:nvPr/>
        </p:nvSpPr>
        <p:spPr>
          <a:xfrm>
            <a:off x="2185363" y="4106171"/>
            <a:ext cx="914400" cy="914400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Smiley 10">
            <a:extLst>
              <a:ext uri="{FF2B5EF4-FFF2-40B4-BE49-F238E27FC236}">
                <a16:creationId xmlns:a16="http://schemas.microsoft.com/office/drawing/2014/main" id="{BB073DEC-DEDD-C751-D06B-6EA28AA1FC3C}"/>
              </a:ext>
            </a:extLst>
          </p:cNvPr>
          <p:cNvSpPr/>
          <p:nvPr/>
        </p:nvSpPr>
        <p:spPr>
          <a:xfrm>
            <a:off x="3033629" y="2170979"/>
            <a:ext cx="914400" cy="914400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Smiley 11">
            <a:extLst>
              <a:ext uri="{FF2B5EF4-FFF2-40B4-BE49-F238E27FC236}">
                <a16:creationId xmlns:a16="http://schemas.microsoft.com/office/drawing/2014/main" id="{12167533-6A5D-4A32-1389-86E5C1E2454B}"/>
              </a:ext>
            </a:extLst>
          </p:cNvPr>
          <p:cNvSpPr/>
          <p:nvPr/>
        </p:nvSpPr>
        <p:spPr>
          <a:xfrm>
            <a:off x="937409" y="2849590"/>
            <a:ext cx="914400" cy="914400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1D94BC5C-A384-7B6D-B73C-5326F96353DB}"/>
              </a:ext>
            </a:extLst>
          </p:cNvPr>
          <p:cNvSpPr txBox="1"/>
          <p:nvPr/>
        </p:nvSpPr>
        <p:spPr>
          <a:xfrm>
            <a:off x="481436" y="2107082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15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D725C51F-0FF8-9D46-B45F-681FF1FF47C2}"/>
              </a:ext>
            </a:extLst>
          </p:cNvPr>
          <p:cNvSpPr txBox="1"/>
          <p:nvPr/>
        </p:nvSpPr>
        <p:spPr>
          <a:xfrm>
            <a:off x="2183924" y="1585987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18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60A8AFAB-82F3-8B97-936E-C97467E2B4ED}"/>
              </a:ext>
            </a:extLst>
          </p:cNvPr>
          <p:cNvSpPr txBox="1"/>
          <p:nvPr/>
        </p:nvSpPr>
        <p:spPr>
          <a:xfrm>
            <a:off x="3275065" y="1801647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21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C95F98CA-20B3-94E9-2E01-3F687F4BA6C1}"/>
              </a:ext>
            </a:extLst>
          </p:cNvPr>
          <p:cNvSpPr txBox="1"/>
          <p:nvPr/>
        </p:nvSpPr>
        <p:spPr>
          <a:xfrm>
            <a:off x="4153736" y="3865433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23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10857ACE-7CD3-DDC1-2B97-5E6FEDC81E11}"/>
              </a:ext>
            </a:extLst>
          </p:cNvPr>
          <p:cNvSpPr txBox="1"/>
          <p:nvPr/>
        </p:nvSpPr>
        <p:spPr>
          <a:xfrm>
            <a:off x="459872" y="3122124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65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2DDE1B08-C8E7-06B8-F37C-DFA5E270F903}"/>
              </a:ext>
            </a:extLst>
          </p:cNvPr>
          <p:cNvSpPr txBox="1"/>
          <p:nvPr/>
        </p:nvSpPr>
        <p:spPr>
          <a:xfrm>
            <a:off x="2985976" y="3192574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43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25E276A8-0008-D099-4F9A-6127C1B0A60C}"/>
              </a:ext>
            </a:extLst>
          </p:cNvPr>
          <p:cNvSpPr txBox="1"/>
          <p:nvPr/>
        </p:nvSpPr>
        <p:spPr>
          <a:xfrm>
            <a:off x="3010627" y="4665618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22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6BD1DADC-7C7A-029A-0A57-28108A60E703}"/>
              </a:ext>
            </a:extLst>
          </p:cNvPr>
          <p:cNvSpPr txBox="1"/>
          <p:nvPr/>
        </p:nvSpPr>
        <p:spPr>
          <a:xfrm>
            <a:off x="593582" y="4194039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50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C29DB324-0435-BC32-470E-6CF1F6C96FEF}"/>
              </a:ext>
            </a:extLst>
          </p:cNvPr>
          <p:cNvSpPr txBox="1"/>
          <p:nvPr/>
        </p:nvSpPr>
        <p:spPr>
          <a:xfrm>
            <a:off x="1939510" y="5267226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61</a:t>
            </a:r>
          </a:p>
        </p:txBody>
      </p:sp>
      <p:sp>
        <p:nvSpPr>
          <p:cNvPr id="2" name="Smiley 1">
            <a:extLst>
              <a:ext uri="{FF2B5EF4-FFF2-40B4-BE49-F238E27FC236}">
                <a16:creationId xmlns:a16="http://schemas.microsoft.com/office/drawing/2014/main" id="{C4EAE717-851B-E7CA-E8EB-7F72D3FCCEDB}"/>
              </a:ext>
            </a:extLst>
          </p:cNvPr>
          <p:cNvSpPr/>
          <p:nvPr/>
        </p:nvSpPr>
        <p:spPr>
          <a:xfrm>
            <a:off x="5204494" y="1794929"/>
            <a:ext cx="914400" cy="914400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Smiley 2">
            <a:extLst>
              <a:ext uri="{FF2B5EF4-FFF2-40B4-BE49-F238E27FC236}">
                <a16:creationId xmlns:a16="http://schemas.microsoft.com/office/drawing/2014/main" id="{163062AF-9295-3E75-32D3-6B2CA3D8AF04}"/>
              </a:ext>
            </a:extLst>
          </p:cNvPr>
          <p:cNvSpPr/>
          <p:nvPr/>
        </p:nvSpPr>
        <p:spPr>
          <a:xfrm>
            <a:off x="6249732" y="1961707"/>
            <a:ext cx="914400" cy="914400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2" name="Smiley 21">
            <a:extLst>
              <a:ext uri="{FF2B5EF4-FFF2-40B4-BE49-F238E27FC236}">
                <a16:creationId xmlns:a16="http://schemas.microsoft.com/office/drawing/2014/main" id="{91ED72CD-4C17-AE58-D527-21125142F208}"/>
              </a:ext>
            </a:extLst>
          </p:cNvPr>
          <p:cNvSpPr/>
          <p:nvPr/>
        </p:nvSpPr>
        <p:spPr>
          <a:xfrm>
            <a:off x="7493377" y="3553280"/>
            <a:ext cx="914400" cy="914400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3" name="Smiley 22">
            <a:extLst>
              <a:ext uri="{FF2B5EF4-FFF2-40B4-BE49-F238E27FC236}">
                <a16:creationId xmlns:a16="http://schemas.microsoft.com/office/drawing/2014/main" id="{781574D3-2D5D-DC36-A5FC-C9313E849053}"/>
              </a:ext>
            </a:extLst>
          </p:cNvPr>
          <p:cNvSpPr/>
          <p:nvPr/>
        </p:nvSpPr>
        <p:spPr>
          <a:xfrm>
            <a:off x="5297949" y="3882522"/>
            <a:ext cx="914400" cy="914400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4" name="Smiley 23">
            <a:extLst>
              <a:ext uri="{FF2B5EF4-FFF2-40B4-BE49-F238E27FC236}">
                <a16:creationId xmlns:a16="http://schemas.microsoft.com/office/drawing/2014/main" id="{48AF76F4-A042-D041-A6F8-545AFFAF21DD}"/>
              </a:ext>
            </a:extLst>
          </p:cNvPr>
          <p:cNvSpPr/>
          <p:nvPr/>
        </p:nvSpPr>
        <p:spPr>
          <a:xfrm>
            <a:off x="6354685" y="2968122"/>
            <a:ext cx="914400" cy="914400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5" name="Smiley 24">
            <a:extLst>
              <a:ext uri="{FF2B5EF4-FFF2-40B4-BE49-F238E27FC236}">
                <a16:creationId xmlns:a16="http://schemas.microsoft.com/office/drawing/2014/main" id="{2C84161B-1696-142E-74C8-D59E5D20E32F}"/>
              </a:ext>
            </a:extLst>
          </p:cNvPr>
          <p:cNvSpPr/>
          <p:nvPr/>
        </p:nvSpPr>
        <p:spPr>
          <a:xfrm>
            <a:off x="5300826" y="4955073"/>
            <a:ext cx="914400" cy="914400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6" name="Smiley 25">
            <a:extLst>
              <a:ext uri="{FF2B5EF4-FFF2-40B4-BE49-F238E27FC236}">
                <a16:creationId xmlns:a16="http://schemas.microsoft.com/office/drawing/2014/main" id="{6A9F5ED7-4DA9-5AF0-33F0-5584902C4A65}"/>
              </a:ext>
            </a:extLst>
          </p:cNvPr>
          <p:cNvSpPr/>
          <p:nvPr/>
        </p:nvSpPr>
        <p:spPr>
          <a:xfrm>
            <a:off x="6458202" y="4066552"/>
            <a:ext cx="914400" cy="914400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7" name="Smiley 26">
            <a:extLst>
              <a:ext uri="{FF2B5EF4-FFF2-40B4-BE49-F238E27FC236}">
                <a16:creationId xmlns:a16="http://schemas.microsoft.com/office/drawing/2014/main" id="{7B554C16-946F-B4C7-8A04-6B0BFDD64FC5}"/>
              </a:ext>
            </a:extLst>
          </p:cNvPr>
          <p:cNvSpPr/>
          <p:nvPr/>
        </p:nvSpPr>
        <p:spPr>
          <a:xfrm>
            <a:off x="7306468" y="2131360"/>
            <a:ext cx="914400" cy="914400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8" name="Smiley 27">
            <a:extLst>
              <a:ext uri="{FF2B5EF4-FFF2-40B4-BE49-F238E27FC236}">
                <a16:creationId xmlns:a16="http://schemas.microsoft.com/office/drawing/2014/main" id="{82DA5B3A-FE7D-E5EA-0CBB-6E91A3A9F816}"/>
              </a:ext>
            </a:extLst>
          </p:cNvPr>
          <p:cNvSpPr/>
          <p:nvPr/>
        </p:nvSpPr>
        <p:spPr>
          <a:xfrm>
            <a:off x="5210248" y="2809971"/>
            <a:ext cx="914400" cy="914400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B88314A1-E95B-BCB6-97A1-EEA5EE6BD024}"/>
              </a:ext>
            </a:extLst>
          </p:cNvPr>
          <p:cNvSpPr txBox="1"/>
          <p:nvPr/>
        </p:nvSpPr>
        <p:spPr>
          <a:xfrm>
            <a:off x="4754275" y="2067463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10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09540FAF-4708-DD28-AF01-48E5A89F2A8A}"/>
              </a:ext>
            </a:extLst>
          </p:cNvPr>
          <p:cNvSpPr txBox="1"/>
          <p:nvPr/>
        </p:nvSpPr>
        <p:spPr>
          <a:xfrm>
            <a:off x="6456763" y="1546368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11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B74FA270-35E7-E6A3-4B19-19B83EF0820D}"/>
              </a:ext>
            </a:extLst>
          </p:cNvPr>
          <p:cNvSpPr txBox="1"/>
          <p:nvPr/>
        </p:nvSpPr>
        <p:spPr>
          <a:xfrm>
            <a:off x="7547904" y="1762028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14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241B544A-3FBB-9F97-62F2-2F40450D32FD}"/>
              </a:ext>
            </a:extLst>
          </p:cNvPr>
          <p:cNvSpPr txBox="1"/>
          <p:nvPr/>
        </p:nvSpPr>
        <p:spPr>
          <a:xfrm>
            <a:off x="8426575" y="3825814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22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E96598E2-1D63-10F6-98E2-87468482C069}"/>
              </a:ext>
            </a:extLst>
          </p:cNvPr>
          <p:cNvSpPr txBox="1"/>
          <p:nvPr/>
        </p:nvSpPr>
        <p:spPr>
          <a:xfrm>
            <a:off x="4732711" y="3082505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31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9D7FB71A-726F-81D2-80DB-157871C8DA9F}"/>
              </a:ext>
            </a:extLst>
          </p:cNvPr>
          <p:cNvSpPr txBox="1"/>
          <p:nvPr/>
        </p:nvSpPr>
        <p:spPr>
          <a:xfrm>
            <a:off x="7258815" y="3152955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21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4411AD1A-D878-57CA-EF7F-D9DC7DF9B93A}"/>
              </a:ext>
            </a:extLst>
          </p:cNvPr>
          <p:cNvSpPr txBox="1"/>
          <p:nvPr/>
        </p:nvSpPr>
        <p:spPr>
          <a:xfrm>
            <a:off x="7283466" y="4625999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32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42254AD0-4D2D-2E28-0896-CA771E187409}"/>
              </a:ext>
            </a:extLst>
          </p:cNvPr>
          <p:cNvSpPr txBox="1"/>
          <p:nvPr/>
        </p:nvSpPr>
        <p:spPr>
          <a:xfrm>
            <a:off x="4866421" y="4154420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50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1B846296-D97A-C8BA-CE26-AF7C79DAC54C}"/>
              </a:ext>
            </a:extLst>
          </p:cNvPr>
          <p:cNvSpPr txBox="1"/>
          <p:nvPr/>
        </p:nvSpPr>
        <p:spPr>
          <a:xfrm>
            <a:off x="6212349" y="5227607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91</a:t>
            </a:r>
          </a:p>
        </p:txBody>
      </p:sp>
      <p:sp>
        <p:nvSpPr>
          <p:cNvPr id="38" name="Título 37">
            <a:extLst>
              <a:ext uri="{FF2B5EF4-FFF2-40B4-BE49-F238E27FC236}">
                <a16:creationId xmlns:a16="http://schemas.microsoft.com/office/drawing/2014/main" id="{BCCEB71A-289B-6DEF-2B28-30ADDCC96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15569"/>
          </a:xfrm>
        </p:spPr>
        <p:txBody>
          <a:bodyPr>
            <a:normAutofit fontScale="90000"/>
          </a:bodyPr>
          <a:lstStyle/>
          <a:p>
            <a:r>
              <a:rPr lang="pt-BR" dirty="0"/>
              <a:t>População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19EFAE8E-61EF-A600-D077-AD33BEC44A1E}"/>
              </a:ext>
            </a:extLst>
          </p:cNvPr>
          <p:cNvSpPr txBox="1"/>
          <p:nvPr/>
        </p:nvSpPr>
        <p:spPr>
          <a:xfrm>
            <a:off x="9379921" y="1539425"/>
            <a:ext cx="1765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Média </a:t>
            </a:r>
            <a:r>
              <a:rPr lang="pt-BR" dirty="0"/>
              <a:t>: 33,33 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561C5AF8-4EB8-F622-2B72-A86801894643}"/>
              </a:ext>
            </a:extLst>
          </p:cNvPr>
          <p:cNvSpPr txBox="1"/>
          <p:nvPr/>
        </p:nvSpPr>
        <p:spPr>
          <a:xfrm>
            <a:off x="9379921" y="1936560"/>
            <a:ext cx="1765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Máximo</a:t>
            </a:r>
            <a:r>
              <a:rPr lang="pt-BR" dirty="0"/>
              <a:t>: 91</a:t>
            </a: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E6D8F2D9-1CE8-453E-9706-8F254BCBD3C4}"/>
              </a:ext>
            </a:extLst>
          </p:cNvPr>
          <p:cNvSpPr txBox="1"/>
          <p:nvPr/>
        </p:nvSpPr>
        <p:spPr>
          <a:xfrm>
            <a:off x="9379921" y="2333695"/>
            <a:ext cx="1765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Mínimo</a:t>
            </a:r>
            <a:r>
              <a:rPr lang="pt-BR" dirty="0"/>
              <a:t>: 10</a:t>
            </a: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DCF96D3C-49C5-FAC1-D94F-530958832DDB}"/>
              </a:ext>
            </a:extLst>
          </p:cNvPr>
          <p:cNvSpPr txBox="1"/>
          <p:nvPr/>
        </p:nvSpPr>
        <p:spPr>
          <a:xfrm>
            <a:off x="9379921" y="2691441"/>
            <a:ext cx="1765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Desvio Padrão</a:t>
            </a:r>
            <a:r>
              <a:rPr lang="pt-BR" dirty="0"/>
              <a:t>: 21 </a:t>
            </a: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1572E624-D40E-3641-1BDC-CCDED2739323}"/>
              </a:ext>
            </a:extLst>
          </p:cNvPr>
          <p:cNvSpPr txBox="1"/>
          <p:nvPr/>
        </p:nvSpPr>
        <p:spPr>
          <a:xfrm>
            <a:off x="10708257" y="2197529"/>
            <a:ext cx="14837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FF0000"/>
                </a:solidFill>
              </a:rPr>
              <a:t>Populacional</a:t>
            </a:r>
          </a:p>
        </p:txBody>
      </p:sp>
    </p:spTree>
    <p:extLst>
      <p:ext uri="{BB962C8B-B14F-4D97-AF65-F5344CB8AC3E}">
        <p14:creationId xmlns:p14="http://schemas.microsoft.com/office/powerpoint/2010/main" val="22374027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ítulo 37">
            <a:extLst>
              <a:ext uri="{FF2B5EF4-FFF2-40B4-BE49-F238E27FC236}">
                <a16:creationId xmlns:a16="http://schemas.microsoft.com/office/drawing/2014/main" id="{BCCEB71A-289B-6DEF-2B28-30ADDCC96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15569"/>
          </a:xfrm>
        </p:spPr>
        <p:txBody>
          <a:bodyPr>
            <a:noAutofit/>
          </a:bodyPr>
          <a:lstStyle/>
          <a:p>
            <a:r>
              <a:rPr lang="pt-BR" sz="3000" dirty="0"/>
              <a:t>3. </a:t>
            </a:r>
            <a:r>
              <a:rPr lang="en-US" sz="3000" dirty="0" err="1"/>
              <a:t>Encontramos</a:t>
            </a:r>
            <a:r>
              <a:rPr lang="en-US" sz="3000" dirty="0"/>
              <a:t> a </a:t>
            </a:r>
            <a:r>
              <a:rPr lang="en-US" sz="3000" dirty="0" err="1"/>
              <a:t>distribuição</a:t>
            </a:r>
            <a:r>
              <a:rPr lang="en-US" sz="3000" dirty="0"/>
              <a:t> </a:t>
            </a:r>
            <a:r>
              <a:rPr lang="en-US" sz="3000" dirty="0" err="1"/>
              <a:t>amostral</a:t>
            </a:r>
            <a:r>
              <a:rPr lang="en-US" sz="3000" dirty="0"/>
              <a:t> dessa </a:t>
            </a:r>
            <a:r>
              <a:rPr lang="en-US" sz="3000" dirty="0" err="1"/>
              <a:t>estatística</a:t>
            </a:r>
            <a:r>
              <a:rPr lang="en-US" sz="3000" dirty="0"/>
              <a:t> no </a:t>
            </a:r>
            <a:r>
              <a:rPr lang="en-US" sz="3000" dirty="0" err="1"/>
              <a:t>cenário</a:t>
            </a:r>
            <a:r>
              <a:rPr lang="en-US" sz="3000" dirty="0"/>
              <a:t> que </a:t>
            </a:r>
            <a:r>
              <a:rPr lang="en-US" sz="3000" dirty="0" err="1"/>
              <a:t>nos</a:t>
            </a:r>
            <a:r>
              <a:rPr lang="en-US" sz="3000" dirty="0"/>
              <a:t> </a:t>
            </a:r>
            <a:r>
              <a:rPr lang="en-US" sz="3000" dirty="0" err="1"/>
              <a:t>interessa</a:t>
            </a:r>
            <a:endParaRPr lang="pt-BR" sz="30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B154A4FC-32CB-BBC7-6F01-9DD803B3684E}"/>
                  </a:ext>
                </a:extLst>
              </p:cNvPr>
              <p:cNvSpPr txBox="1"/>
              <p:nvPr/>
            </p:nvSpPr>
            <p:spPr>
              <a:xfrm>
                <a:off x="838200" y="1548051"/>
                <a:ext cx="10609051" cy="39312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/>
                  <a:t>O </a:t>
                </a:r>
                <a:r>
                  <a:rPr lang="en-US" sz="2000" dirty="0" err="1"/>
                  <a:t>tamanho</a:t>
                </a:r>
                <a:r>
                  <a:rPr lang="en-US" sz="2000" dirty="0"/>
                  <a:t> de </a:t>
                </a:r>
                <a:r>
                  <a:rPr lang="en-US" sz="2000" dirty="0" err="1"/>
                  <a:t>amostra</a:t>
                </a:r>
                <a:r>
                  <a:rPr lang="en-US" sz="2000" dirty="0"/>
                  <a:t> de </a:t>
                </a:r>
                <a:r>
                  <a:rPr lang="en-US" sz="2000" dirty="0" err="1"/>
                  <a:t>domicílios</a:t>
                </a:r>
                <a:r>
                  <a:rPr lang="en-US" sz="2000" dirty="0"/>
                  <a:t> é de </a:t>
                </a:r>
                <a:r>
                  <a:rPr lang="en-US" sz="2000" dirty="0" err="1"/>
                  <a:t>cerca</a:t>
                </a:r>
                <a:r>
                  <a:rPr lang="en-US" sz="2000" dirty="0"/>
                  <a:t> de 180.000 </a:t>
                </a:r>
                <a:r>
                  <a:rPr lang="en-US" sz="2000" dirty="0" err="1"/>
                  <a:t>normalmente</a:t>
                </a:r>
                <a:endParaRPr lang="en-US" sz="2000" dirty="0"/>
              </a:p>
              <a:p>
                <a:pPr algn="just"/>
                <a:endParaRPr lang="en-US" sz="2000" dirty="0"/>
              </a:p>
              <a:p>
                <a:pPr algn="just"/>
                <a:r>
                  <a:rPr lang="en-US" sz="2000" dirty="0"/>
                  <a:t>Em Janeiro o </a:t>
                </a:r>
                <a:r>
                  <a:rPr lang="en-US" sz="2000" dirty="0" err="1"/>
                  <a:t>desemprego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nessa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amostra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ficou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em</a:t>
                </a:r>
                <a:r>
                  <a:rPr lang="en-US" sz="2000" dirty="0"/>
                  <a:t> 7,8%, </a:t>
                </a:r>
                <a:r>
                  <a:rPr lang="en-US" sz="2000" dirty="0" err="1"/>
                  <a:t>ou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seja</a:t>
                </a:r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observado</a:t>
                </a:r>
                <a:r>
                  <a:rPr lang="en-US" sz="2000" dirty="0"/>
                  <a:t>, que </a:t>
                </a:r>
                <a:r>
                  <a:rPr lang="en-US" sz="2000" dirty="0" err="1"/>
                  <a:t>escrevemos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pt-BR" sz="2000" b="0" i="1" dirty="0" smtClean="0">
                        <a:latin typeface="Cambria Math" panose="02040503050406030204" pitchFamily="18" charset="0"/>
                      </a:rPr>
                      <m:t>=7,8%</m:t>
                    </m:r>
                  </m:oMath>
                </a14:m>
                <a:endParaRPr lang="en-US" sz="2000" dirty="0"/>
              </a:p>
              <a:p>
                <a:pPr algn="just"/>
                <a:endParaRPr lang="en-US" sz="2000" dirty="0"/>
              </a:p>
              <a:p>
                <a:pPr algn="just"/>
                <a:r>
                  <a:rPr lang="en-US" sz="2000" dirty="0" err="1"/>
                  <a:t>Será</a:t>
                </a:r>
                <a:r>
                  <a:rPr lang="en-US" sz="2000" dirty="0"/>
                  <a:t> que </a:t>
                </a:r>
                <a:r>
                  <a:rPr lang="en-US" sz="2000" dirty="0" err="1"/>
                  <a:t>esse</a:t>
                </a:r>
                <a:r>
                  <a:rPr lang="en-US" sz="2000" dirty="0"/>
                  <a:t> 7,8% </a:t>
                </a:r>
                <a:r>
                  <a:rPr lang="en-US" sz="2000" dirty="0" err="1"/>
                  <a:t>amostral</a:t>
                </a:r>
                <a:r>
                  <a:rPr lang="en-US" sz="2000" dirty="0"/>
                  <a:t> é </a:t>
                </a:r>
                <a:r>
                  <a:rPr lang="en-US" sz="2000" dirty="0" err="1"/>
                  <a:t>compatível</a:t>
                </a:r>
                <a:r>
                  <a:rPr lang="en-US" sz="2000" dirty="0"/>
                  <a:t> com o 7,4% </a:t>
                </a:r>
                <a:r>
                  <a:rPr lang="en-US" sz="2000" dirty="0" err="1"/>
                  <a:t>observado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anteriormente</a:t>
                </a:r>
                <a:r>
                  <a:rPr lang="en-US" sz="2000" dirty="0"/>
                  <a:t>?</a:t>
                </a:r>
              </a:p>
              <a:p>
                <a:pPr algn="just"/>
                <a:endParaRPr lang="en-US" sz="2000" dirty="0"/>
              </a:p>
              <a:p>
                <a:pPr algn="just"/>
                <a:r>
                  <a:rPr lang="en-US" sz="2000" dirty="0" err="1"/>
                  <a:t>Pelo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teorema</a:t>
                </a:r>
                <a:r>
                  <a:rPr lang="en-US" sz="2000" dirty="0"/>
                  <a:t> central do </a:t>
                </a:r>
                <a:r>
                  <a:rPr lang="en-US" sz="2000" dirty="0" err="1"/>
                  <a:t>limite</a:t>
                </a:r>
                <a:r>
                  <a:rPr lang="en-US" sz="2000" dirty="0"/>
                  <a:t>, </a:t>
                </a:r>
                <a:r>
                  <a:rPr lang="en-US" sz="2000" b="1" dirty="0"/>
                  <a:t>se fosse </a:t>
                </a:r>
                <a:r>
                  <a:rPr lang="en-US" sz="2000" b="1" dirty="0" err="1"/>
                  <a:t>verdade</a:t>
                </a:r>
                <a:r>
                  <a:rPr lang="en-US" sz="2000" b="1" dirty="0"/>
                  <a:t> que a media </a:t>
                </a:r>
                <a:r>
                  <a:rPr lang="en-US" sz="2000" b="1" dirty="0" err="1"/>
                  <a:t>populacional</a:t>
                </a:r>
                <a:r>
                  <a:rPr lang="en-US" sz="2000" b="1" dirty="0"/>
                  <a:t> é 7,4% </a:t>
                </a:r>
                <a:r>
                  <a:rPr lang="en-US" sz="2000" dirty="0" err="1"/>
                  <a:t>então</a:t>
                </a:r>
                <a:r>
                  <a:rPr lang="en-US" sz="2000" dirty="0"/>
                  <a:t> a </a:t>
                </a:r>
                <a:r>
                  <a:rPr lang="en-US" sz="2000" dirty="0" err="1"/>
                  <a:t>distribuição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amostral</a:t>
                </a:r>
                <a:r>
                  <a:rPr lang="en-US" sz="2000" dirty="0"/>
                  <a:t> de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sz="2000" b="1" dirty="0"/>
                  <a:t> </a:t>
                </a:r>
                <a:r>
                  <a:rPr lang="en-US" sz="2000" dirty="0"/>
                  <a:t>seria:</a:t>
                </a:r>
              </a:p>
              <a:p>
                <a:pPr algn="just"/>
                <a:endParaRPr lang="en-US" sz="2000" b="1" dirty="0"/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a:rPr lang="pt-BR" sz="2000" b="0" i="1" dirty="0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pt-BR" sz="2000" b="0" i="1" dirty="0" smtClean="0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pt-BR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0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pt-BR" sz="2000" b="0" i="1" dirty="0" smtClean="0">
                              <a:latin typeface="Cambria Math" panose="02040503050406030204" pitchFamily="18" charset="0"/>
                            </a:rPr>
                            <m:t>é</m:t>
                          </m:r>
                          <m:r>
                            <a:rPr lang="pt-BR" sz="2000" b="0" i="1" dirty="0" smtClean="0">
                              <a:latin typeface="Cambria Math" panose="02040503050406030204" pitchFamily="18" charset="0"/>
                            </a:rPr>
                            <m:t>𝑑𝑖𝑎</m:t>
                          </m:r>
                          <m:r>
                            <a:rPr lang="pt-BR" sz="20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2000" b="0" i="1" dirty="0" smtClean="0">
                              <a:latin typeface="Cambria Math" panose="02040503050406030204" pitchFamily="18" charset="0"/>
                            </a:rPr>
                            <m:t>𝑝𝑜𝑝𝑢𝑙𝑎𝑐𝑖𝑜𝑛𝑎𝑙</m:t>
                          </m:r>
                          <m:r>
                            <a:rPr lang="pt-BR" sz="20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pt-BR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000" b="0" i="1" dirty="0" smtClean="0">
                                  <a:latin typeface="Cambria Math" panose="02040503050406030204" pitchFamily="18" charset="0"/>
                                </a:rPr>
                                <m:t>𝑑𝑒𝑠𝑣𝑖𝑜</m:t>
                              </m:r>
                              <m:r>
                                <a:rPr lang="pt-BR" sz="2000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sz="2000" b="0" i="1" dirty="0" smtClean="0">
                                  <a:latin typeface="Cambria Math" panose="02040503050406030204" pitchFamily="18" charset="0"/>
                                </a:rPr>
                                <m:t>𝑝𝑎𝑑𝑟</m:t>
                              </m:r>
                              <m:r>
                                <a:rPr lang="pt-BR" sz="2000" b="0" i="1" dirty="0" smtClean="0">
                                  <a:latin typeface="Cambria Math" panose="02040503050406030204" pitchFamily="18" charset="0"/>
                                </a:rPr>
                                <m:t>ã</m:t>
                              </m:r>
                              <m:r>
                                <a:rPr lang="pt-BR" sz="2000" b="0" i="1" dirty="0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  <m:r>
                                <a:rPr lang="pt-BR" sz="2000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sz="2000" b="0" i="1" dirty="0" smtClean="0">
                                  <a:latin typeface="Cambria Math" panose="02040503050406030204" pitchFamily="18" charset="0"/>
                                </a:rPr>
                                <m:t>𝑝𝑜𝑝𝑢𝑙𝑎𝑐𝑖𝑜𝑛𝑎𝑙</m:t>
                              </m:r>
                            </m:num>
                            <m:den>
                              <m:r>
                                <a:rPr lang="pt-BR" sz="2000" b="0" i="1" dirty="0" smtClean="0">
                                  <a:latin typeface="Cambria Math" panose="02040503050406030204" pitchFamily="18" charset="0"/>
                                </a:rPr>
                                <m:t>𝑟𝑎𝑖𝑧</m:t>
                              </m:r>
                              <m:r>
                                <a:rPr lang="pt-BR" sz="2000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sz="2000" b="0" i="1" dirty="0" smtClean="0">
                                  <a:latin typeface="Cambria Math" panose="02040503050406030204" pitchFamily="18" charset="0"/>
                                </a:rPr>
                                <m:t>𝑑𝑒</m:t>
                              </m:r>
                              <m:r>
                                <a:rPr lang="pt-BR" sz="2000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sz="20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  <m:r>
                        <a:rPr lang="pt-BR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0" i="1" dirty="0" smtClean="0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pt-BR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000" b="0" i="1" dirty="0" smtClean="0">
                              <a:latin typeface="Cambria Math" panose="02040503050406030204" pitchFamily="18" charset="0"/>
                            </a:rPr>
                            <m:t>7,4%,</m:t>
                          </m:r>
                          <m:f>
                            <m:fPr>
                              <m:ctrlPr>
                                <a:rPr lang="pt-BR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pt-BR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pt-BR" sz="2000" b="0" i="1" dirty="0" smtClean="0">
                                      <a:latin typeface="Cambria Math" panose="02040503050406030204" pitchFamily="18" charset="0"/>
                                    </a:rPr>
                                    <m:t>7,4%×(1−7,4%)</m:t>
                                  </m:r>
                                </m:e>
                              </m:rad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pt-BR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pt-BR" sz="2000" b="0" i="1" dirty="0" smtClean="0">
                                      <a:latin typeface="Cambria Math" panose="02040503050406030204" pitchFamily="18" charset="0"/>
                                    </a:rPr>
                                    <m:t>18000</m:t>
                                  </m:r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B154A4FC-32CB-BBC7-6F01-9DD803B368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48051"/>
                <a:ext cx="10609051" cy="3931269"/>
              </a:xfrm>
              <a:prstGeom prst="rect">
                <a:avLst/>
              </a:prstGeom>
              <a:blipFill>
                <a:blip r:embed="rId2"/>
                <a:stretch>
                  <a:fillRect l="-632" t="-930" r="-57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88293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ítulo 37">
            <a:extLst>
              <a:ext uri="{FF2B5EF4-FFF2-40B4-BE49-F238E27FC236}">
                <a16:creationId xmlns:a16="http://schemas.microsoft.com/office/drawing/2014/main" id="{BCCEB71A-289B-6DEF-2B28-30ADDCC96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15569"/>
          </a:xfrm>
        </p:spPr>
        <p:txBody>
          <a:bodyPr>
            <a:noAutofit/>
          </a:bodyPr>
          <a:lstStyle/>
          <a:p>
            <a:r>
              <a:rPr lang="pt-BR" sz="3000" dirty="0"/>
              <a:t>4. </a:t>
            </a:r>
            <a:r>
              <a:rPr lang="en-US" sz="3200" dirty="0" err="1"/>
              <a:t>Posicionamos</a:t>
            </a:r>
            <a:r>
              <a:rPr lang="en-US" sz="3200" dirty="0"/>
              <a:t> o valor que </a:t>
            </a:r>
            <a:r>
              <a:rPr lang="en-US" sz="3200" dirty="0" err="1"/>
              <a:t>encontramos</a:t>
            </a:r>
            <a:r>
              <a:rPr lang="en-US" sz="3200" dirty="0"/>
              <a:t> </a:t>
            </a:r>
            <a:r>
              <a:rPr lang="en-US" sz="3200" dirty="0" err="1"/>
              <a:t>dentro</a:t>
            </a:r>
            <a:r>
              <a:rPr lang="en-US" sz="3200" dirty="0"/>
              <a:t> dessa </a:t>
            </a:r>
            <a:r>
              <a:rPr lang="en-US" sz="3200" dirty="0" err="1"/>
              <a:t>escala</a:t>
            </a:r>
            <a:endParaRPr lang="pt-BR" sz="3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B154A4FC-32CB-BBC7-6F01-9DD803B3684E}"/>
                  </a:ext>
                </a:extLst>
              </p:cNvPr>
              <p:cNvSpPr txBox="1"/>
              <p:nvPr/>
            </p:nvSpPr>
            <p:spPr>
              <a:xfrm>
                <a:off x="838200" y="1013214"/>
                <a:ext cx="10609051" cy="3042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 err="1"/>
                  <a:t>Será</a:t>
                </a:r>
                <a:r>
                  <a:rPr lang="en-US" sz="2000" dirty="0"/>
                  <a:t> que </a:t>
                </a:r>
                <a:r>
                  <a:rPr lang="en-US" sz="2000" dirty="0" err="1"/>
                  <a:t>esse</a:t>
                </a:r>
                <a:r>
                  <a:rPr lang="en-US" sz="2000" dirty="0"/>
                  <a:t> 7,8% </a:t>
                </a:r>
                <a:r>
                  <a:rPr lang="en-US" sz="2000" dirty="0" err="1"/>
                  <a:t>amostral</a:t>
                </a:r>
                <a:r>
                  <a:rPr lang="en-US" sz="2000" dirty="0"/>
                  <a:t> é </a:t>
                </a:r>
                <a:r>
                  <a:rPr lang="en-US" sz="2000" dirty="0" err="1"/>
                  <a:t>compatível</a:t>
                </a:r>
                <a:r>
                  <a:rPr lang="en-US" sz="2000" dirty="0"/>
                  <a:t> com o 7,4% </a:t>
                </a:r>
                <a:r>
                  <a:rPr lang="en-US" sz="2000" dirty="0" err="1"/>
                  <a:t>observado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anteriormente</a:t>
                </a:r>
                <a:r>
                  <a:rPr lang="en-US" sz="2000" dirty="0"/>
                  <a:t>?</a:t>
                </a:r>
              </a:p>
              <a:p>
                <a:pPr algn="just"/>
                <a:endParaRPr lang="en-US" sz="2000" dirty="0"/>
              </a:p>
              <a:p>
                <a:pPr algn="just"/>
                <a:r>
                  <a:rPr lang="en-US" sz="2000" dirty="0" err="1"/>
                  <a:t>Pelo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teorema</a:t>
                </a:r>
                <a:r>
                  <a:rPr lang="en-US" sz="2000" dirty="0"/>
                  <a:t> central do </a:t>
                </a:r>
                <a:r>
                  <a:rPr lang="en-US" sz="2000" dirty="0" err="1"/>
                  <a:t>limite</a:t>
                </a:r>
                <a:r>
                  <a:rPr lang="en-US" sz="2000" dirty="0"/>
                  <a:t>, </a:t>
                </a:r>
                <a:r>
                  <a:rPr lang="en-US" sz="2000" b="1" dirty="0"/>
                  <a:t>se fosse </a:t>
                </a:r>
                <a:r>
                  <a:rPr lang="en-US" sz="2000" b="1" dirty="0" err="1"/>
                  <a:t>verdade</a:t>
                </a:r>
                <a:r>
                  <a:rPr lang="en-US" sz="2000" b="1" dirty="0"/>
                  <a:t> que a media </a:t>
                </a:r>
                <a:r>
                  <a:rPr lang="en-US" sz="2000" b="1" dirty="0" err="1"/>
                  <a:t>populacional</a:t>
                </a:r>
                <a:r>
                  <a:rPr lang="en-US" sz="2000" b="1" dirty="0"/>
                  <a:t> é 7,4% </a:t>
                </a:r>
                <a:r>
                  <a:rPr lang="en-US" sz="2000" dirty="0" err="1"/>
                  <a:t>então</a:t>
                </a:r>
                <a:r>
                  <a:rPr lang="en-US" sz="2000" dirty="0"/>
                  <a:t> a </a:t>
                </a:r>
                <a:r>
                  <a:rPr lang="en-US" sz="2000" dirty="0" err="1"/>
                  <a:t>distribuição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amostral</a:t>
                </a:r>
                <a:r>
                  <a:rPr lang="en-US" sz="2000" dirty="0"/>
                  <a:t> de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sz="2000" b="1" dirty="0"/>
                  <a:t> </a:t>
                </a:r>
                <a:r>
                  <a:rPr lang="en-US" sz="2000" dirty="0"/>
                  <a:t>seria:</a:t>
                </a:r>
              </a:p>
              <a:p>
                <a:pPr algn="just"/>
                <a:endParaRPr lang="en-US" sz="2000" b="1" dirty="0"/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a:rPr lang="pt-BR" sz="2000" b="0" i="1" dirty="0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pt-BR" sz="2000" b="0" i="1" dirty="0" smtClean="0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pt-BR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0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pt-BR" sz="2000" b="0" i="1" dirty="0" smtClean="0">
                              <a:latin typeface="Cambria Math" panose="02040503050406030204" pitchFamily="18" charset="0"/>
                            </a:rPr>
                            <m:t>é</m:t>
                          </m:r>
                          <m:r>
                            <a:rPr lang="pt-BR" sz="2000" b="0" i="1" dirty="0" smtClean="0">
                              <a:latin typeface="Cambria Math" panose="02040503050406030204" pitchFamily="18" charset="0"/>
                            </a:rPr>
                            <m:t>𝑑𝑖𝑎</m:t>
                          </m:r>
                          <m:r>
                            <a:rPr lang="pt-BR" sz="20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2000" b="0" i="1" dirty="0" smtClean="0">
                              <a:latin typeface="Cambria Math" panose="02040503050406030204" pitchFamily="18" charset="0"/>
                            </a:rPr>
                            <m:t>𝑝𝑜𝑝𝑢𝑙𝑎𝑐𝑖𝑜𝑛𝑎</m:t>
                          </m:r>
                          <m:r>
                            <a:rPr lang="pt-BR" sz="20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pt-BR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000" b="0" i="1" dirty="0" smtClean="0">
                                  <a:latin typeface="Cambria Math" panose="02040503050406030204" pitchFamily="18" charset="0"/>
                                </a:rPr>
                                <m:t>𝑑𝑒𝑠𝑣𝑖𝑜</m:t>
                              </m:r>
                              <m:r>
                                <a:rPr lang="pt-BR" sz="2000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sz="2000" b="0" i="1" dirty="0" smtClean="0">
                                  <a:latin typeface="Cambria Math" panose="02040503050406030204" pitchFamily="18" charset="0"/>
                                </a:rPr>
                                <m:t>𝑝𝑎𝑑𝑟</m:t>
                              </m:r>
                              <m:r>
                                <a:rPr lang="pt-BR" sz="2000" b="0" i="1" dirty="0" smtClean="0">
                                  <a:latin typeface="Cambria Math" panose="02040503050406030204" pitchFamily="18" charset="0"/>
                                </a:rPr>
                                <m:t>ã</m:t>
                              </m:r>
                              <m:r>
                                <a:rPr lang="pt-BR" sz="2000" b="0" i="1" dirty="0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  <m:r>
                                <a:rPr lang="pt-BR" sz="2000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sz="2000" b="0" i="1" dirty="0" smtClean="0">
                                  <a:latin typeface="Cambria Math" panose="02040503050406030204" pitchFamily="18" charset="0"/>
                                </a:rPr>
                                <m:t>𝑝𝑜𝑝𝑢𝑙𝑎𝑐𝑖𝑜𝑛𝑎𝑙</m:t>
                              </m:r>
                            </m:num>
                            <m:den>
                              <m:r>
                                <a:rPr lang="pt-BR" sz="2000" b="0" i="1" dirty="0" smtClean="0">
                                  <a:latin typeface="Cambria Math" panose="02040503050406030204" pitchFamily="18" charset="0"/>
                                </a:rPr>
                                <m:t>𝑟𝑎𝑖𝑧</m:t>
                              </m:r>
                              <m:r>
                                <a:rPr lang="pt-BR" sz="2000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sz="2000" b="0" i="1" dirty="0" smtClean="0">
                                  <a:latin typeface="Cambria Math" panose="02040503050406030204" pitchFamily="18" charset="0"/>
                                </a:rPr>
                                <m:t>𝑑𝑒</m:t>
                              </m:r>
                              <m:r>
                                <a:rPr lang="pt-BR" sz="2000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sz="20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  <m:r>
                        <a:rPr lang="pt-BR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0" i="1" dirty="0" smtClean="0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pt-BR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000" b="0" i="1" dirty="0" smtClean="0">
                              <a:latin typeface="Cambria Math" panose="02040503050406030204" pitchFamily="18" charset="0"/>
                            </a:rPr>
                            <m:t>7,4%,</m:t>
                          </m:r>
                          <m:f>
                            <m:fPr>
                              <m:ctrlPr>
                                <a:rPr lang="pt-BR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pt-BR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pt-BR" sz="2000" b="0" i="1" dirty="0" smtClean="0">
                                      <a:latin typeface="Cambria Math" panose="02040503050406030204" pitchFamily="18" charset="0"/>
                                    </a:rPr>
                                    <m:t>7,4%×(1−7,4%)</m:t>
                                  </m:r>
                                </m:e>
                              </m:rad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pt-BR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pt-BR" sz="2000" b="0" i="1" dirty="0" smtClean="0">
                                      <a:latin typeface="Cambria Math" panose="02040503050406030204" pitchFamily="18" charset="0"/>
                                    </a:rPr>
                                    <m:t>18000</m:t>
                                  </m:r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en-US" sz="2000" dirty="0"/>
              </a:p>
              <a:p>
                <a:pPr algn="just"/>
                <a:endParaRPr lang="en-US" sz="2000" dirty="0"/>
              </a:p>
              <a:p>
                <a:pPr algn="just"/>
                <a:endParaRPr lang="en-US" sz="2000" dirty="0"/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B154A4FC-32CB-BBC7-6F01-9DD803B368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013214"/>
                <a:ext cx="10609051" cy="3042243"/>
              </a:xfrm>
              <a:prstGeom prst="rect">
                <a:avLst/>
              </a:prstGeom>
              <a:blipFill>
                <a:blip r:embed="rId2"/>
                <a:stretch>
                  <a:fillRect l="-632" t="-1002" r="-57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m 5">
            <a:extLst>
              <a:ext uri="{FF2B5EF4-FFF2-40B4-BE49-F238E27FC236}">
                <a16:creationId xmlns:a16="http://schemas.microsoft.com/office/drawing/2014/main" id="{17A49AFD-C18D-D9BA-A144-5ADFA76C3E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230" y="3553184"/>
            <a:ext cx="6372225" cy="3219450"/>
          </a:xfrm>
          <a:prstGeom prst="rect">
            <a:avLst/>
          </a:prstGeom>
        </p:spPr>
      </p:pic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20B2C9D2-9800-6A29-474D-6179A5304972}"/>
              </a:ext>
            </a:extLst>
          </p:cNvPr>
          <p:cNvCxnSpPr/>
          <p:nvPr/>
        </p:nvCxnSpPr>
        <p:spPr>
          <a:xfrm flipH="1">
            <a:off x="4494362" y="3429000"/>
            <a:ext cx="3761117" cy="10826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FDAFD872-7B0B-A9F3-D452-73FE2EC78979}"/>
              </a:ext>
            </a:extLst>
          </p:cNvPr>
          <p:cNvSpPr txBox="1"/>
          <p:nvPr/>
        </p:nvSpPr>
        <p:spPr>
          <a:xfrm>
            <a:off x="7772400" y="5020574"/>
            <a:ext cx="42904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7,8% é bem improvável, o esperado seria </a:t>
            </a:r>
          </a:p>
          <a:p>
            <a:r>
              <a:rPr lang="pt-BR" dirty="0"/>
              <a:t>Ver x barra perto de 7,4%, com bastante</a:t>
            </a:r>
          </a:p>
          <a:p>
            <a:r>
              <a:rPr lang="pt-BR" dirty="0"/>
              <a:t>precisão</a:t>
            </a:r>
          </a:p>
        </p:txBody>
      </p:sp>
    </p:spTree>
    <p:extLst>
      <p:ext uri="{BB962C8B-B14F-4D97-AF65-F5344CB8AC3E}">
        <p14:creationId xmlns:p14="http://schemas.microsoft.com/office/powerpoint/2010/main" val="26641570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ítulo 37">
            <a:extLst>
              <a:ext uri="{FF2B5EF4-FFF2-40B4-BE49-F238E27FC236}">
                <a16:creationId xmlns:a16="http://schemas.microsoft.com/office/drawing/2014/main" id="{BCCEB71A-289B-6DEF-2B28-30ADDCC96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8971"/>
          </a:xfrm>
        </p:spPr>
        <p:txBody>
          <a:bodyPr>
            <a:noAutofit/>
          </a:bodyPr>
          <a:lstStyle/>
          <a:p>
            <a:r>
              <a:rPr lang="pt-BR" sz="3000" dirty="0"/>
              <a:t>Como decidir se o posicionamento na escala está “ruim o suficiente?”</a:t>
            </a:r>
            <a:endParaRPr lang="pt-BR" sz="3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B154A4FC-32CB-BBC7-6F01-9DD803B3684E}"/>
                  </a:ext>
                </a:extLst>
              </p:cNvPr>
              <p:cNvSpPr txBox="1"/>
              <p:nvPr/>
            </p:nvSpPr>
            <p:spPr>
              <a:xfrm>
                <a:off x="838200" y="1013214"/>
                <a:ext cx="10609051" cy="22728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1000" dirty="0"/>
                  <a:t>Será que </a:t>
                </a:r>
                <a:r>
                  <a:rPr lang="en-US" sz="1000" dirty="0" err="1"/>
                  <a:t>esse</a:t>
                </a:r>
                <a:r>
                  <a:rPr lang="en-US" sz="1000" dirty="0"/>
                  <a:t> 7,8% </a:t>
                </a:r>
                <a:r>
                  <a:rPr lang="en-US" sz="1000" dirty="0" err="1"/>
                  <a:t>amostral</a:t>
                </a:r>
                <a:r>
                  <a:rPr lang="en-US" sz="1000" dirty="0"/>
                  <a:t> é </a:t>
                </a:r>
                <a:r>
                  <a:rPr lang="en-US" sz="1000" dirty="0" err="1"/>
                  <a:t>compatível</a:t>
                </a:r>
                <a:r>
                  <a:rPr lang="en-US" sz="1000" dirty="0"/>
                  <a:t> com o 7,4% </a:t>
                </a:r>
                <a:r>
                  <a:rPr lang="en-US" sz="1000" dirty="0" err="1"/>
                  <a:t>observado</a:t>
                </a:r>
                <a:r>
                  <a:rPr lang="en-US" sz="1000" dirty="0"/>
                  <a:t> </a:t>
                </a:r>
                <a:r>
                  <a:rPr lang="en-US" sz="1000" dirty="0" err="1"/>
                  <a:t>anteriormente</a:t>
                </a:r>
                <a:r>
                  <a:rPr lang="en-US" sz="1000" dirty="0"/>
                  <a:t>?</a:t>
                </a:r>
              </a:p>
              <a:p>
                <a:pPr algn="just"/>
                <a:endParaRPr lang="en-US" sz="1000" dirty="0"/>
              </a:p>
              <a:p>
                <a:pPr algn="just"/>
                <a:r>
                  <a:rPr lang="en-US" sz="1000" dirty="0" err="1"/>
                  <a:t>Pelo</a:t>
                </a:r>
                <a:r>
                  <a:rPr lang="en-US" sz="1000" dirty="0"/>
                  <a:t> </a:t>
                </a:r>
                <a:r>
                  <a:rPr lang="en-US" sz="1000" dirty="0" err="1"/>
                  <a:t>teorema</a:t>
                </a:r>
                <a:r>
                  <a:rPr lang="en-US" sz="1000" dirty="0"/>
                  <a:t> central do </a:t>
                </a:r>
                <a:r>
                  <a:rPr lang="en-US" sz="1000" dirty="0" err="1"/>
                  <a:t>limite</a:t>
                </a:r>
                <a:r>
                  <a:rPr lang="en-US" sz="1000" dirty="0"/>
                  <a:t>, </a:t>
                </a:r>
                <a:r>
                  <a:rPr lang="en-US" sz="1000" b="1" dirty="0"/>
                  <a:t>se fosse </a:t>
                </a:r>
                <a:r>
                  <a:rPr lang="en-US" sz="1000" b="1" dirty="0" err="1"/>
                  <a:t>verdade</a:t>
                </a:r>
                <a:r>
                  <a:rPr lang="en-US" sz="1000" b="1" dirty="0"/>
                  <a:t> que a media </a:t>
                </a:r>
                <a:r>
                  <a:rPr lang="en-US" sz="1000" b="1" dirty="0" err="1"/>
                  <a:t>populacional</a:t>
                </a:r>
                <a:r>
                  <a:rPr lang="en-US" sz="1000" b="1" dirty="0"/>
                  <a:t> é 7,4% </a:t>
                </a:r>
                <a:r>
                  <a:rPr lang="en-US" sz="1000" dirty="0" err="1"/>
                  <a:t>então</a:t>
                </a:r>
                <a:r>
                  <a:rPr lang="en-US" sz="1000" dirty="0"/>
                  <a:t> a </a:t>
                </a:r>
                <a:r>
                  <a:rPr lang="en-US" sz="1000" dirty="0" err="1"/>
                  <a:t>distribuição</a:t>
                </a:r>
                <a:r>
                  <a:rPr lang="en-US" sz="1000" dirty="0"/>
                  <a:t> </a:t>
                </a:r>
                <a:r>
                  <a:rPr lang="en-US" sz="1000" dirty="0" err="1"/>
                  <a:t>amostral</a:t>
                </a:r>
                <a:r>
                  <a:rPr lang="en-US" sz="1000" dirty="0"/>
                  <a:t> de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sz="1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sz="1000" b="1" dirty="0"/>
                  <a:t> </a:t>
                </a:r>
                <a:r>
                  <a:rPr lang="en-US" sz="1000" dirty="0"/>
                  <a:t>seria:</a:t>
                </a:r>
              </a:p>
              <a:p>
                <a:pPr algn="just"/>
                <a:endParaRPr lang="en-US" sz="2000" b="1" dirty="0"/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a:rPr lang="pt-BR" sz="2000" b="0" i="1" dirty="0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pt-BR" sz="2000" b="0" i="1" dirty="0" smtClean="0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pt-BR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0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pt-BR" sz="2000" b="0" i="1" dirty="0" smtClean="0">
                              <a:latin typeface="Cambria Math" panose="02040503050406030204" pitchFamily="18" charset="0"/>
                            </a:rPr>
                            <m:t>é</m:t>
                          </m:r>
                          <m:r>
                            <a:rPr lang="pt-BR" sz="2000" b="0" i="1" dirty="0" smtClean="0">
                              <a:latin typeface="Cambria Math" panose="02040503050406030204" pitchFamily="18" charset="0"/>
                            </a:rPr>
                            <m:t>𝑑𝑖𝑎</m:t>
                          </m:r>
                          <m:r>
                            <a:rPr lang="pt-BR" sz="20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2000" b="0" i="1" dirty="0" smtClean="0">
                              <a:latin typeface="Cambria Math" panose="02040503050406030204" pitchFamily="18" charset="0"/>
                            </a:rPr>
                            <m:t>𝑝𝑜𝑝𝑢𝑙𝑎𝑐𝑖𝑜𝑛𝑎𝑙</m:t>
                          </m:r>
                          <m:r>
                            <a:rPr lang="pt-BR" sz="20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pt-BR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000" b="0" i="1" dirty="0" smtClean="0">
                                  <a:latin typeface="Cambria Math" panose="02040503050406030204" pitchFamily="18" charset="0"/>
                                </a:rPr>
                                <m:t>𝑑𝑒𝑠𝑣𝑖𝑜</m:t>
                              </m:r>
                              <m:r>
                                <a:rPr lang="pt-BR" sz="2000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sz="2000" b="0" i="1" dirty="0" smtClean="0">
                                  <a:latin typeface="Cambria Math" panose="02040503050406030204" pitchFamily="18" charset="0"/>
                                </a:rPr>
                                <m:t>𝑝𝑎𝑑𝑟</m:t>
                              </m:r>
                              <m:r>
                                <a:rPr lang="pt-BR" sz="2000" b="0" i="1" dirty="0" smtClean="0">
                                  <a:latin typeface="Cambria Math" panose="02040503050406030204" pitchFamily="18" charset="0"/>
                                </a:rPr>
                                <m:t>ã</m:t>
                              </m:r>
                              <m:r>
                                <a:rPr lang="pt-BR" sz="2000" b="0" i="1" dirty="0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  <m:r>
                                <a:rPr lang="pt-BR" sz="2000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sz="2000" b="0" i="1" dirty="0" smtClean="0">
                                  <a:latin typeface="Cambria Math" panose="02040503050406030204" pitchFamily="18" charset="0"/>
                                </a:rPr>
                                <m:t>𝑝𝑜𝑝𝑢𝑙𝑎𝑐𝑖𝑜𝑛𝑎𝑙</m:t>
                              </m:r>
                            </m:num>
                            <m:den>
                              <m:r>
                                <a:rPr lang="pt-BR" sz="2000" b="0" i="1" dirty="0" smtClean="0">
                                  <a:latin typeface="Cambria Math" panose="02040503050406030204" pitchFamily="18" charset="0"/>
                                </a:rPr>
                                <m:t>𝑟𝑎𝑖𝑧</m:t>
                              </m:r>
                              <m:r>
                                <a:rPr lang="pt-BR" sz="2000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sz="2000" b="0" i="1" dirty="0" smtClean="0">
                                  <a:latin typeface="Cambria Math" panose="02040503050406030204" pitchFamily="18" charset="0"/>
                                </a:rPr>
                                <m:t>𝑑𝑒</m:t>
                              </m:r>
                              <m:r>
                                <a:rPr lang="pt-BR" sz="2000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sz="20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  <m:r>
                        <a:rPr lang="pt-BR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0" i="1" dirty="0" smtClean="0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pt-BR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000" b="0" i="1" dirty="0" smtClean="0">
                              <a:latin typeface="Cambria Math" panose="02040503050406030204" pitchFamily="18" charset="0"/>
                            </a:rPr>
                            <m:t>7,4%,</m:t>
                          </m:r>
                          <m:f>
                            <m:fPr>
                              <m:ctrlPr>
                                <a:rPr lang="pt-BR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pt-BR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pt-BR" sz="2000" b="0" i="1" dirty="0" smtClean="0">
                                      <a:latin typeface="Cambria Math" panose="02040503050406030204" pitchFamily="18" charset="0"/>
                                    </a:rPr>
                                    <m:t>7,4%×(1−7,4%)</m:t>
                                  </m:r>
                                </m:e>
                              </m:rad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pt-BR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pt-BR" sz="2000" b="0" i="1" dirty="0" smtClean="0">
                                      <a:latin typeface="Cambria Math" panose="02040503050406030204" pitchFamily="18" charset="0"/>
                                    </a:rPr>
                                    <m:t>18000</m:t>
                                  </m:r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en-US" sz="2000" dirty="0"/>
              </a:p>
              <a:p>
                <a:pPr algn="just"/>
                <a:endParaRPr lang="en-US" sz="2000" dirty="0"/>
              </a:p>
              <a:p>
                <a:pPr algn="just"/>
                <a:endParaRPr lang="en-US" sz="2000" dirty="0"/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B154A4FC-32CB-BBC7-6F01-9DD803B368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013214"/>
                <a:ext cx="10609051" cy="227280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m 5">
            <a:extLst>
              <a:ext uri="{FF2B5EF4-FFF2-40B4-BE49-F238E27FC236}">
                <a16:creationId xmlns:a16="http://schemas.microsoft.com/office/drawing/2014/main" id="{17A49AFD-C18D-D9BA-A144-5ADFA76C3E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260" y="2724454"/>
            <a:ext cx="6372225" cy="321945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FDAFD872-7B0B-A9F3-D452-73FE2EC78979}"/>
              </a:ext>
            </a:extLst>
          </p:cNvPr>
          <p:cNvSpPr txBox="1"/>
          <p:nvPr/>
        </p:nvSpPr>
        <p:spPr>
          <a:xfrm>
            <a:off x="7156781" y="2923469"/>
            <a:ext cx="451341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 critério globalmente mais adotado pra esse tipo de comparação é o que chamamos de “valor-p” ou “p-</a:t>
            </a:r>
            <a:r>
              <a:rPr lang="pt-BR" dirty="0" err="1"/>
              <a:t>value</a:t>
            </a:r>
            <a:r>
              <a:rPr lang="pt-BR" dirty="0"/>
              <a:t>”</a:t>
            </a:r>
          </a:p>
          <a:p>
            <a:endParaRPr lang="pt-BR" dirty="0"/>
          </a:p>
          <a:p>
            <a:r>
              <a:rPr lang="pt-BR" dirty="0"/>
              <a:t>O “valor-p” na imagem ao lado corresponde a área delimitada pela linha azul e a curva preta</a:t>
            </a:r>
          </a:p>
          <a:p>
            <a:endParaRPr lang="pt-BR" dirty="0"/>
          </a:p>
          <a:p>
            <a:r>
              <a:rPr lang="pt-BR" dirty="0"/>
              <a:t>Como essa curva preta é uma normal 99% da área está lá perto do 7,4%. Acima de 7,8% a área é muito muito pequena</a:t>
            </a:r>
          </a:p>
        </p:txBody>
      </p:sp>
    </p:spTree>
    <p:extLst>
      <p:ext uri="{BB962C8B-B14F-4D97-AF65-F5344CB8AC3E}">
        <p14:creationId xmlns:p14="http://schemas.microsoft.com/office/powerpoint/2010/main" val="20345309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ítulo 37">
            <a:extLst>
              <a:ext uri="{FF2B5EF4-FFF2-40B4-BE49-F238E27FC236}">
                <a16:creationId xmlns:a16="http://schemas.microsoft.com/office/drawing/2014/main" id="{BCCEB71A-289B-6DEF-2B28-30ADDCC96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8971"/>
          </a:xfrm>
        </p:spPr>
        <p:txBody>
          <a:bodyPr>
            <a:noAutofit/>
          </a:bodyPr>
          <a:lstStyle/>
          <a:p>
            <a:r>
              <a:rPr lang="pt-BR" sz="3000" dirty="0"/>
              <a:t>Como decidir se o posicionamento na escala está “ruim o suficiente?”</a:t>
            </a:r>
            <a:endParaRPr lang="pt-BR" sz="3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B154A4FC-32CB-BBC7-6F01-9DD803B3684E}"/>
                  </a:ext>
                </a:extLst>
              </p:cNvPr>
              <p:cNvSpPr txBox="1"/>
              <p:nvPr/>
            </p:nvSpPr>
            <p:spPr>
              <a:xfrm>
                <a:off x="838200" y="1013214"/>
                <a:ext cx="10609051" cy="22420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1600" dirty="0"/>
                  <a:t>Será que </a:t>
                </a:r>
                <a:r>
                  <a:rPr lang="en-US" sz="1600" dirty="0" err="1"/>
                  <a:t>esse</a:t>
                </a:r>
                <a:r>
                  <a:rPr lang="en-US" sz="1600" dirty="0"/>
                  <a:t> 7,8% </a:t>
                </a:r>
                <a:r>
                  <a:rPr lang="en-US" sz="1600" dirty="0" err="1"/>
                  <a:t>amostral</a:t>
                </a:r>
                <a:r>
                  <a:rPr lang="en-US" sz="1600" dirty="0"/>
                  <a:t> é </a:t>
                </a:r>
                <a:r>
                  <a:rPr lang="en-US" sz="1600" dirty="0" err="1"/>
                  <a:t>compatível</a:t>
                </a:r>
                <a:r>
                  <a:rPr lang="en-US" sz="1600" dirty="0"/>
                  <a:t> com 7,7% (outro valor de interesse, </a:t>
                </a:r>
                <a:r>
                  <a:rPr lang="en-US" sz="1600" dirty="0" err="1"/>
                  <a:t>por</a:t>
                </a:r>
                <a:r>
                  <a:rPr lang="en-US" sz="1600" dirty="0"/>
                  <a:t> </a:t>
                </a:r>
                <a:r>
                  <a:rPr lang="en-US" sz="1600" dirty="0" err="1"/>
                  <a:t>exemplo</a:t>
                </a:r>
                <a:r>
                  <a:rPr lang="en-US" sz="1600" dirty="0"/>
                  <a:t>)?</a:t>
                </a:r>
              </a:p>
              <a:p>
                <a:pPr algn="just"/>
                <a:r>
                  <a:rPr lang="en-US" sz="1600" dirty="0" err="1"/>
                  <a:t>Pelo</a:t>
                </a:r>
                <a:r>
                  <a:rPr lang="en-US" sz="1600" dirty="0"/>
                  <a:t> </a:t>
                </a:r>
                <a:r>
                  <a:rPr lang="en-US" sz="1600" dirty="0" err="1"/>
                  <a:t>teorema</a:t>
                </a:r>
                <a:r>
                  <a:rPr lang="en-US" sz="1600" dirty="0"/>
                  <a:t> central do </a:t>
                </a:r>
                <a:r>
                  <a:rPr lang="en-US" sz="1600" dirty="0" err="1"/>
                  <a:t>limite</a:t>
                </a:r>
                <a:r>
                  <a:rPr lang="en-US" sz="1600" dirty="0"/>
                  <a:t>, </a:t>
                </a:r>
                <a:r>
                  <a:rPr lang="en-US" sz="1600" b="1" dirty="0"/>
                  <a:t>se fosse </a:t>
                </a:r>
                <a:r>
                  <a:rPr lang="en-US" sz="1600" b="1" dirty="0" err="1"/>
                  <a:t>verdade</a:t>
                </a:r>
                <a:r>
                  <a:rPr lang="en-US" sz="1600" b="1" dirty="0"/>
                  <a:t> que a media </a:t>
                </a:r>
                <a:r>
                  <a:rPr lang="en-US" sz="1600" b="1" dirty="0" err="1"/>
                  <a:t>populacional</a:t>
                </a:r>
                <a:r>
                  <a:rPr lang="en-US" sz="1600" b="1" dirty="0"/>
                  <a:t> é 7,7% </a:t>
                </a:r>
                <a:r>
                  <a:rPr lang="en-US" sz="1600" dirty="0" err="1"/>
                  <a:t>então</a:t>
                </a:r>
                <a:r>
                  <a:rPr lang="en-US" sz="1600" dirty="0"/>
                  <a:t> a </a:t>
                </a:r>
                <a:r>
                  <a:rPr lang="en-US" sz="1600" dirty="0" err="1"/>
                  <a:t>distribuição</a:t>
                </a:r>
                <a:r>
                  <a:rPr lang="en-US" sz="1600" dirty="0"/>
                  <a:t> </a:t>
                </a:r>
                <a:r>
                  <a:rPr lang="en-US" sz="1600" dirty="0" err="1"/>
                  <a:t>amostral</a:t>
                </a:r>
                <a:r>
                  <a:rPr lang="en-US" sz="1600" dirty="0"/>
                  <a:t> de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sz="1600" b="1" dirty="0"/>
                  <a:t> </a:t>
                </a:r>
                <a:r>
                  <a:rPr lang="en-US" sz="1600" dirty="0"/>
                  <a:t>seria:</a:t>
                </a:r>
                <a:endParaRPr lang="en-US" sz="2000" b="1" dirty="0"/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a:rPr lang="pt-BR" sz="2000" b="0" i="1" dirty="0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pt-BR" sz="2000" b="0" i="1" dirty="0" smtClean="0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pt-BR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0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pt-BR" sz="2000" b="0" i="1" dirty="0" smtClean="0">
                              <a:latin typeface="Cambria Math" panose="02040503050406030204" pitchFamily="18" charset="0"/>
                            </a:rPr>
                            <m:t>é</m:t>
                          </m:r>
                          <m:r>
                            <a:rPr lang="pt-BR" sz="2000" b="0" i="1" dirty="0" smtClean="0">
                              <a:latin typeface="Cambria Math" panose="02040503050406030204" pitchFamily="18" charset="0"/>
                            </a:rPr>
                            <m:t>𝑑𝑖𝑎</m:t>
                          </m:r>
                          <m:r>
                            <a:rPr lang="pt-BR" sz="20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2000" b="0" i="1" dirty="0" smtClean="0">
                              <a:latin typeface="Cambria Math" panose="02040503050406030204" pitchFamily="18" charset="0"/>
                            </a:rPr>
                            <m:t>𝑝𝑜𝑝𝑢𝑙𝑎𝑐𝑖𝑜𝑛𝑎</m:t>
                          </m:r>
                          <m:r>
                            <a:rPr lang="pt-BR" sz="20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pt-BR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000" b="0" i="1" dirty="0" smtClean="0">
                                  <a:latin typeface="Cambria Math" panose="02040503050406030204" pitchFamily="18" charset="0"/>
                                </a:rPr>
                                <m:t>𝑑𝑒𝑠𝑣𝑖𝑜</m:t>
                              </m:r>
                              <m:r>
                                <a:rPr lang="pt-BR" sz="2000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sz="2000" b="0" i="1" dirty="0" smtClean="0">
                                  <a:latin typeface="Cambria Math" panose="02040503050406030204" pitchFamily="18" charset="0"/>
                                </a:rPr>
                                <m:t>𝑝𝑎𝑑𝑟</m:t>
                              </m:r>
                              <m:r>
                                <a:rPr lang="pt-BR" sz="2000" b="0" i="1" dirty="0" smtClean="0">
                                  <a:latin typeface="Cambria Math" panose="02040503050406030204" pitchFamily="18" charset="0"/>
                                </a:rPr>
                                <m:t>ã</m:t>
                              </m:r>
                              <m:r>
                                <a:rPr lang="pt-BR" sz="2000" b="0" i="1" dirty="0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  <m:r>
                                <a:rPr lang="pt-BR" sz="2000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sz="2000" b="0" i="1" dirty="0" smtClean="0">
                                  <a:latin typeface="Cambria Math" panose="02040503050406030204" pitchFamily="18" charset="0"/>
                                </a:rPr>
                                <m:t>𝑝𝑜𝑝𝑢𝑙𝑎𝑐𝑖𝑜𝑛𝑎𝑙</m:t>
                              </m:r>
                            </m:num>
                            <m:den>
                              <m:r>
                                <a:rPr lang="pt-BR" sz="2000" b="0" i="1" dirty="0" smtClean="0">
                                  <a:latin typeface="Cambria Math" panose="02040503050406030204" pitchFamily="18" charset="0"/>
                                </a:rPr>
                                <m:t>𝑟𝑎𝑖𝑧</m:t>
                              </m:r>
                              <m:r>
                                <a:rPr lang="pt-BR" sz="2000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sz="2000" b="0" i="1" dirty="0" smtClean="0">
                                  <a:latin typeface="Cambria Math" panose="02040503050406030204" pitchFamily="18" charset="0"/>
                                </a:rPr>
                                <m:t>𝑑𝑒</m:t>
                              </m:r>
                              <m:r>
                                <a:rPr lang="pt-BR" sz="2000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sz="20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  <m:r>
                        <a:rPr lang="pt-BR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0" i="1" dirty="0" smtClean="0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pt-BR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000" b="0" i="1" dirty="0" smtClean="0">
                              <a:latin typeface="Cambria Math" panose="02040503050406030204" pitchFamily="18" charset="0"/>
                            </a:rPr>
                            <m:t>7,7%,</m:t>
                          </m:r>
                          <m:f>
                            <m:fPr>
                              <m:ctrlPr>
                                <a:rPr lang="pt-BR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pt-BR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pt-BR" sz="2000" b="0" i="1" dirty="0" smtClean="0">
                                      <a:latin typeface="Cambria Math" panose="02040503050406030204" pitchFamily="18" charset="0"/>
                                    </a:rPr>
                                    <m:t>7,7%×(1−7,7%)</m:t>
                                  </m:r>
                                </m:e>
                              </m:rad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pt-BR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pt-BR" sz="2000" b="0" i="1" dirty="0" smtClean="0">
                                      <a:latin typeface="Cambria Math" panose="02040503050406030204" pitchFamily="18" charset="0"/>
                                    </a:rPr>
                                    <m:t>18000</m:t>
                                  </m:r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en-US" sz="2000" dirty="0"/>
              </a:p>
              <a:p>
                <a:pPr algn="just"/>
                <a:endParaRPr lang="en-US" sz="2000" dirty="0"/>
              </a:p>
              <a:p>
                <a:pPr algn="just"/>
                <a:endParaRPr lang="en-US" sz="2000" dirty="0"/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B154A4FC-32CB-BBC7-6F01-9DD803B368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013214"/>
                <a:ext cx="10609051" cy="2242024"/>
              </a:xfrm>
              <a:prstGeom prst="rect">
                <a:avLst/>
              </a:prstGeom>
              <a:blipFill>
                <a:blip r:embed="rId2"/>
                <a:stretch>
                  <a:fillRect l="-345" t="-815" r="-195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m 5">
            <a:extLst>
              <a:ext uri="{FF2B5EF4-FFF2-40B4-BE49-F238E27FC236}">
                <a16:creationId xmlns:a16="http://schemas.microsoft.com/office/drawing/2014/main" id="{17A49AFD-C18D-D9BA-A144-5ADFA76C3E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4310" y="2923469"/>
            <a:ext cx="6334125" cy="321945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FDAFD872-7B0B-A9F3-D452-73FE2EC78979}"/>
              </a:ext>
            </a:extLst>
          </p:cNvPr>
          <p:cNvSpPr txBox="1"/>
          <p:nvPr/>
        </p:nvSpPr>
        <p:spPr>
          <a:xfrm>
            <a:off x="7156781" y="2923469"/>
            <a:ext cx="45134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 “valor-p” na imagem ao lado é bem maior!  O número fica em 11% (calculado no R)</a:t>
            </a:r>
          </a:p>
          <a:p>
            <a:endParaRPr lang="pt-BR" dirty="0"/>
          </a:p>
          <a:p>
            <a:r>
              <a:rPr lang="pt-BR" dirty="0"/>
              <a:t>11% é grande ou é pequeno? Na “estatística das ruas” só consideramos um resultado pra rejeitar uma hipótese, se o valor-p for menor que 5%</a:t>
            </a:r>
          </a:p>
          <a:p>
            <a:endParaRPr lang="pt-BR" dirty="0"/>
          </a:p>
          <a:p>
            <a:r>
              <a:rPr lang="pt-BR" dirty="0"/>
              <a:t>Isso  não necessariamente é uma estratégia boa, mas é a prática usual e as nuances dessa escolha fogem do escopo do curso</a:t>
            </a:r>
          </a:p>
        </p:txBody>
      </p:sp>
    </p:spTree>
    <p:extLst>
      <p:ext uri="{BB962C8B-B14F-4D97-AF65-F5344CB8AC3E}">
        <p14:creationId xmlns:p14="http://schemas.microsoft.com/office/powerpoint/2010/main" val="29597410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ítulo 37">
            <a:extLst>
              <a:ext uri="{FF2B5EF4-FFF2-40B4-BE49-F238E27FC236}">
                <a16:creationId xmlns:a16="http://schemas.microsoft.com/office/drawing/2014/main" id="{BCCEB71A-289B-6DEF-2B28-30ADDCC96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15569"/>
          </a:xfrm>
        </p:spPr>
        <p:txBody>
          <a:bodyPr>
            <a:noAutofit/>
          </a:bodyPr>
          <a:lstStyle/>
          <a:p>
            <a:r>
              <a:rPr lang="pt-BR" sz="3800" dirty="0"/>
              <a:t>Teste de significância</a:t>
            </a:r>
            <a:endParaRPr lang="pt-BR" sz="3800" b="1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154A4FC-32CB-BBC7-6F01-9DD803B3684E}"/>
              </a:ext>
            </a:extLst>
          </p:cNvPr>
          <p:cNvSpPr txBox="1"/>
          <p:nvPr/>
        </p:nvSpPr>
        <p:spPr>
          <a:xfrm>
            <a:off x="838200" y="1548051"/>
            <a:ext cx="1060905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/>
              <a:t>Esse procedimento que acabamos de executar é o que chamamos de </a:t>
            </a:r>
            <a:r>
              <a:rPr lang="pt-BR" sz="2000" b="1" dirty="0"/>
              <a:t>teste de hipóteses baseados em significância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O fluxo é sempre o mesmo:</a:t>
            </a:r>
            <a:endParaRPr lang="en-US" sz="2000" dirty="0"/>
          </a:p>
          <a:p>
            <a:pPr algn="just"/>
            <a:endParaRPr lang="en-US" sz="2000" dirty="0"/>
          </a:p>
          <a:p>
            <a:pPr marL="457200" indent="-457200" algn="just">
              <a:buAutoNum type="arabicPeriod"/>
            </a:pPr>
            <a:r>
              <a:rPr lang="en-US" sz="2000" dirty="0" err="1"/>
              <a:t>Observamos</a:t>
            </a:r>
            <a:r>
              <a:rPr lang="en-US" sz="2000" dirty="0"/>
              <a:t> </a:t>
            </a:r>
            <a:r>
              <a:rPr lang="en-US" sz="2000" dirty="0" err="1"/>
              <a:t>amostra</a:t>
            </a:r>
            <a:endParaRPr lang="en-US" sz="2000" dirty="0"/>
          </a:p>
          <a:p>
            <a:pPr marL="457200" indent="-457200" algn="just">
              <a:buAutoNum type="arabicPeriod"/>
            </a:pPr>
            <a:r>
              <a:rPr lang="en-US" sz="2000" dirty="0" err="1"/>
              <a:t>Escolhemos</a:t>
            </a:r>
            <a:r>
              <a:rPr lang="en-US" sz="2000" dirty="0"/>
              <a:t> </a:t>
            </a:r>
            <a:r>
              <a:rPr lang="en-US" sz="2000" dirty="0" err="1"/>
              <a:t>uma</a:t>
            </a:r>
            <a:r>
              <a:rPr lang="en-US" sz="2000" dirty="0"/>
              <a:t> </a:t>
            </a:r>
            <a:r>
              <a:rPr lang="en-US" sz="2000" dirty="0" err="1"/>
              <a:t>estatística</a:t>
            </a:r>
            <a:endParaRPr lang="en-US" sz="2000" dirty="0"/>
          </a:p>
          <a:p>
            <a:pPr marL="457200" indent="-457200" algn="just">
              <a:buAutoNum type="arabicPeriod"/>
            </a:pPr>
            <a:r>
              <a:rPr lang="en-US" sz="2000" dirty="0" err="1"/>
              <a:t>Encontramos</a:t>
            </a:r>
            <a:r>
              <a:rPr lang="en-US" sz="2000" dirty="0"/>
              <a:t> </a:t>
            </a:r>
            <a:r>
              <a:rPr lang="en-US" sz="2000" dirty="0" err="1"/>
              <a:t>ou</a:t>
            </a:r>
            <a:r>
              <a:rPr lang="en-US" sz="2000" dirty="0"/>
              <a:t> </a:t>
            </a:r>
            <a:r>
              <a:rPr lang="en-US" sz="2000" dirty="0" err="1"/>
              <a:t>definimos</a:t>
            </a:r>
            <a:r>
              <a:rPr lang="en-US" sz="2000" dirty="0"/>
              <a:t> a </a:t>
            </a:r>
            <a:r>
              <a:rPr lang="en-US" sz="2000" dirty="0" err="1"/>
              <a:t>distribuição</a:t>
            </a:r>
            <a:r>
              <a:rPr lang="en-US" sz="2000" dirty="0"/>
              <a:t> </a:t>
            </a:r>
            <a:r>
              <a:rPr lang="en-US" sz="2000" dirty="0" err="1"/>
              <a:t>amostral</a:t>
            </a:r>
            <a:r>
              <a:rPr lang="en-US" sz="2000" dirty="0"/>
              <a:t> dessa </a:t>
            </a:r>
            <a:r>
              <a:rPr lang="en-US" sz="2000" dirty="0" err="1"/>
              <a:t>estatística</a:t>
            </a:r>
            <a:r>
              <a:rPr lang="en-US" sz="2000" dirty="0"/>
              <a:t> no </a:t>
            </a:r>
            <a:r>
              <a:rPr lang="en-US" sz="2000" dirty="0" err="1"/>
              <a:t>cenário</a:t>
            </a:r>
            <a:r>
              <a:rPr lang="en-US" sz="2000" dirty="0"/>
              <a:t> que </a:t>
            </a:r>
            <a:r>
              <a:rPr lang="en-US" sz="2000" dirty="0" err="1"/>
              <a:t>nos</a:t>
            </a:r>
            <a:r>
              <a:rPr lang="en-US" sz="2000" dirty="0"/>
              <a:t> </a:t>
            </a:r>
            <a:r>
              <a:rPr lang="en-US" sz="2000" dirty="0" err="1"/>
              <a:t>interessa</a:t>
            </a:r>
            <a:endParaRPr lang="en-US" sz="2000" dirty="0"/>
          </a:p>
          <a:p>
            <a:pPr marL="457200" indent="-457200" algn="just">
              <a:buAutoNum type="arabicPeriod"/>
            </a:pPr>
            <a:r>
              <a:rPr lang="en-US" sz="2000" dirty="0" err="1"/>
              <a:t>Posicionamos</a:t>
            </a:r>
            <a:r>
              <a:rPr lang="en-US" sz="2000" dirty="0"/>
              <a:t> o valor que </a:t>
            </a:r>
            <a:r>
              <a:rPr lang="en-US" sz="2000" dirty="0" err="1"/>
              <a:t>encontramos</a:t>
            </a:r>
            <a:r>
              <a:rPr lang="en-US" sz="2000" dirty="0"/>
              <a:t> </a:t>
            </a:r>
            <a:r>
              <a:rPr lang="en-US" sz="2000" dirty="0" err="1"/>
              <a:t>dentro</a:t>
            </a:r>
            <a:r>
              <a:rPr lang="en-US" sz="2000" dirty="0"/>
              <a:t> dessa </a:t>
            </a:r>
            <a:r>
              <a:rPr lang="en-US" sz="2000" dirty="0" err="1"/>
              <a:t>escala</a:t>
            </a:r>
            <a:r>
              <a:rPr lang="en-US" sz="2000" dirty="0"/>
              <a:t> (</a:t>
            </a:r>
            <a:r>
              <a:rPr lang="en-US" sz="2000" dirty="0" err="1"/>
              <a:t>calculando</a:t>
            </a:r>
            <a:r>
              <a:rPr lang="en-US" sz="2000" dirty="0"/>
              <a:t> o valor-p)</a:t>
            </a:r>
          </a:p>
          <a:p>
            <a:pPr marL="457200" indent="-457200" algn="just">
              <a:buAutoNum type="arabicPeriod"/>
            </a:pPr>
            <a:endParaRPr lang="en-US" sz="2000" dirty="0"/>
          </a:p>
          <a:p>
            <a:pPr algn="just"/>
            <a:r>
              <a:rPr lang="en-US" sz="2000" dirty="0"/>
              <a:t>O que </a:t>
            </a:r>
            <a:r>
              <a:rPr lang="en-US" sz="2000" dirty="0" err="1"/>
              <a:t>vai</a:t>
            </a:r>
            <a:r>
              <a:rPr lang="en-US" sz="2000" dirty="0"/>
              <a:t> </a:t>
            </a:r>
            <a:r>
              <a:rPr lang="en-US" sz="2000" dirty="0" err="1"/>
              <a:t>variar</a:t>
            </a:r>
            <a:r>
              <a:rPr lang="en-US" sz="2000" dirty="0"/>
              <a:t> é a </a:t>
            </a:r>
            <a:r>
              <a:rPr lang="en-US" sz="2000" dirty="0" err="1"/>
              <a:t>estatística</a:t>
            </a:r>
            <a:r>
              <a:rPr lang="en-US" sz="2000" dirty="0"/>
              <a:t> </a:t>
            </a:r>
            <a:r>
              <a:rPr lang="en-US" sz="2000" dirty="0" err="1"/>
              <a:t>escolhida</a:t>
            </a:r>
            <a:r>
              <a:rPr lang="en-US" sz="2000" dirty="0"/>
              <a:t>, a </a:t>
            </a:r>
            <a:r>
              <a:rPr lang="en-US" sz="2000" dirty="0" err="1"/>
              <a:t>distribuição</a:t>
            </a:r>
            <a:r>
              <a:rPr lang="en-US" sz="2000" dirty="0"/>
              <a:t> </a:t>
            </a:r>
            <a:r>
              <a:rPr lang="en-US" sz="2000" dirty="0" err="1"/>
              <a:t>amostral</a:t>
            </a:r>
            <a:r>
              <a:rPr lang="en-US" sz="2000" dirty="0"/>
              <a:t> dessa </a:t>
            </a:r>
            <a:r>
              <a:rPr lang="en-US" sz="2000" dirty="0" err="1"/>
              <a:t>estatística</a:t>
            </a:r>
            <a:r>
              <a:rPr lang="en-US" sz="2000" dirty="0"/>
              <a:t> (e o </a:t>
            </a:r>
            <a:r>
              <a:rPr lang="en-US" sz="2000" dirty="0" err="1"/>
              <a:t>método</a:t>
            </a:r>
            <a:r>
              <a:rPr lang="en-US" sz="2000" dirty="0"/>
              <a:t> </a:t>
            </a:r>
            <a:r>
              <a:rPr lang="en-US" sz="2000" dirty="0" err="1"/>
              <a:t>pra</a:t>
            </a:r>
            <a:r>
              <a:rPr lang="en-US" sz="2000" dirty="0"/>
              <a:t> </a:t>
            </a:r>
            <a:r>
              <a:rPr lang="en-US" sz="2000" dirty="0" err="1"/>
              <a:t>encontrar</a:t>
            </a:r>
            <a:r>
              <a:rPr lang="en-US" sz="2000" dirty="0"/>
              <a:t> </a:t>
            </a:r>
            <a:r>
              <a:rPr lang="en-US" sz="2000" dirty="0" err="1"/>
              <a:t>ela</a:t>
            </a:r>
            <a:r>
              <a:rPr lang="en-US" sz="2000" dirty="0"/>
              <a:t>) e o </a:t>
            </a:r>
            <a:r>
              <a:rPr lang="en-US" sz="2000" dirty="0" err="1"/>
              <a:t>critério</a:t>
            </a:r>
            <a:r>
              <a:rPr lang="en-US" sz="2000" dirty="0"/>
              <a:t> que </a:t>
            </a:r>
            <a:r>
              <a:rPr lang="en-US" sz="2000" dirty="0" err="1"/>
              <a:t>vamos</a:t>
            </a:r>
            <a:r>
              <a:rPr lang="en-US" sz="2000" dirty="0"/>
              <a:t> </a:t>
            </a:r>
            <a:r>
              <a:rPr lang="en-US" sz="2000" dirty="0" err="1"/>
              <a:t>adotar</a:t>
            </a:r>
            <a:endParaRPr lang="en-US" sz="2000" dirty="0"/>
          </a:p>
          <a:p>
            <a:pPr algn="just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599772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ítulo 37">
            <a:extLst>
              <a:ext uri="{FF2B5EF4-FFF2-40B4-BE49-F238E27FC236}">
                <a16:creationId xmlns:a16="http://schemas.microsoft.com/office/drawing/2014/main" id="{BCCEB71A-289B-6DEF-2B28-30ADDCC96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15569"/>
          </a:xfrm>
        </p:spPr>
        <p:txBody>
          <a:bodyPr>
            <a:noAutofit/>
          </a:bodyPr>
          <a:lstStyle/>
          <a:p>
            <a:r>
              <a:rPr lang="pt-BR" sz="3800" dirty="0"/>
              <a:t>Teste de significância</a:t>
            </a:r>
            <a:endParaRPr lang="pt-BR" sz="3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B154A4FC-32CB-BBC7-6F01-9DD803B3684E}"/>
                  </a:ext>
                </a:extLst>
              </p:cNvPr>
              <p:cNvSpPr txBox="1"/>
              <p:nvPr/>
            </p:nvSpPr>
            <p:spPr>
              <a:xfrm>
                <a:off x="838200" y="1548051"/>
                <a:ext cx="10609051" cy="5016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pt-BR" sz="2000" dirty="0"/>
                  <a:t>Testes de hipóteses estatísticas falam em </a:t>
                </a:r>
                <a:r>
                  <a:rPr lang="pt-BR" sz="2000" b="1" dirty="0"/>
                  <a:t>parâmetros populacionais</a:t>
                </a:r>
                <a:r>
                  <a:rPr lang="pt-BR" sz="2000" dirty="0"/>
                  <a:t>. Em casos de amostragem esses parâmetros sempre são </a:t>
                </a:r>
                <a:r>
                  <a:rPr lang="pt-BR" sz="2000" b="1" dirty="0"/>
                  <a:t> estatísticas da população</a:t>
                </a:r>
                <a:r>
                  <a:rPr lang="pt-BR" sz="2000" dirty="0"/>
                  <a:t>, como por exemplo a média, o desvio padrão, o máximo e o mínimo. A média populacional </a:t>
                </a:r>
                <a14:m>
                  <m:oMath xmlns:m="http://schemas.openxmlformats.org/officeDocument/2006/math"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sz="2000" dirty="0"/>
                  <a:t>se a população é formada apenas por 0s e 1s é uma proporção. Sendo assim, hipóteses que queremos testar costumam ser escritas assim:</a:t>
                </a:r>
              </a:p>
              <a:p>
                <a:pPr algn="just"/>
                <a:endParaRPr lang="pt-BR" sz="2000" b="1" dirty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sz="2000" b="0" i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pt-BR" sz="2000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t-BR" sz="2000" b="0" i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pt-BR" sz="20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pt-BR" sz="2000" b="0" i="0" smtClean="0">
                        <a:latin typeface="Cambria Math" panose="02040503050406030204" pitchFamily="18" charset="0"/>
                      </a:rPr>
                      <m:t>valor</m:t>
                    </m:r>
                    <m:r>
                      <a:rPr lang="pt-BR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sz="2000" b="0" i="0" smtClean="0">
                        <a:latin typeface="Cambria Math" panose="02040503050406030204" pitchFamily="18" charset="0"/>
                      </a:rPr>
                      <m:t>fixo</m:t>
                    </m:r>
                    <m:r>
                      <a:rPr lang="pt-BR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sz="2000" b="0" i="0" smtClean="0">
                        <a:latin typeface="Cambria Math" panose="02040503050406030204" pitchFamily="18" charset="0"/>
                      </a:rPr>
                      <m:t>ou</m:t>
                    </m:r>
                    <m:sSub>
                      <m:sSubPr>
                        <m:ctrlPr>
                          <a:rPr lang="pt-B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2000" b="0" i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pt-BR" sz="2000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t-BR" sz="2000" b="0" i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m:rPr>
                        <m:sty m:val="p"/>
                      </m:rPr>
                      <a:rPr lang="pt-BR" sz="2000" b="0" i="0" smtClean="0">
                        <a:latin typeface="Cambria Math" panose="02040503050406030204" pitchFamily="18" charset="0"/>
                      </a:rPr>
                      <m:t>valor</m:t>
                    </m:r>
                    <m:r>
                      <a:rPr lang="pt-BR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sz="2000" b="0" i="0" smtClean="0">
                        <a:latin typeface="Cambria Math" panose="02040503050406030204" pitchFamily="18" charset="0"/>
                      </a:rPr>
                      <m:t>fixo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2000" b="0" i="0" smtClean="0">
                        <a:latin typeface="Cambria Math" panose="02040503050406030204" pitchFamily="18" charset="0"/>
                      </a:rPr>
                      <m:t>ou</m:t>
                    </m:r>
                    <m:sSub>
                      <m:sSubPr>
                        <m:ctrlPr>
                          <a:rPr lang="pt-B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2000" b="0" i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pt-BR" sz="2000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t-BR" sz="2000" b="0" i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pt-BR" sz="2000" b="0" i="0" smtClean="0">
                        <a:latin typeface="Cambria Math" panose="02040503050406030204" pitchFamily="18" charset="0"/>
                      </a:rPr>
                      <m:t>valor</m:t>
                    </m:r>
                    <m:r>
                      <a:rPr lang="pt-BR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sz="2000" b="0" i="0" smtClean="0">
                        <a:latin typeface="Cambria Math" panose="02040503050406030204" pitchFamily="18" charset="0"/>
                      </a:rPr>
                      <m:t>fixo</m:t>
                    </m:r>
                  </m:oMath>
                </a14:m>
                <a:endParaRPr lang="en-US" sz="2000" dirty="0"/>
              </a:p>
              <a:p>
                <a:pPr algn="just"/>
                <a:endParaRPr lang="en-US" sz="2000" dirty="0"/>
              </a:p>
              <a:p>
                <a:pPr algn="just"/>
                <a:r>
                  <a:rPr lang="en-US" sz="2000" dirty="0"/>
                  <a:t>No </a:t>
                </a:r>
                <a:r>
                  <a:rPr lang="en-US" sz="2000" dirty="0" err="1"/>
                  <a:t>exemplo</a:t>
                </a:r>
                <a:r>
                  <a:rPr lang="en-US" sz="2000" dirty="0"/>
                  <a:t> anterior, </a:t>
                </a:r>
                <a:r>
                  <a:rPr lang="en-US" sz="2000" dirty="0" err="1"/>
                  <a:t>vamos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ver</a:t>
                </a:r>
                <a:r>
                  <a:rPr lang="en-US" sz="2000" dirty="0"/>
                  <a:t> que </a:t>
                </a:r>
                <a:r>
                  <a:rPr lang="en-US" sz="2000" dirty="0" err="1"/>
                  <a:t>seguindo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os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métodos</a:t>
                </a:r>
                <a:r>
                  <a:rPr lang="en-US" sz="2000" dirty="0"/>
                  <a:t> </a:t>
                </a:r>
                <a:r>
                  <a:rPr lang="en-US" sz="2000" dirty="0" err="1"/>
                  <a:t>usuais</a:t>
                </a:r>
                <a:r>
                  <a:rPr lang="en-US" sz="2000" dirty="0"/>
                  <a:t> a </a:t>
                </a:r>
                <a:r>
                  <a:rPr lang="en-US" sz="2000" dirty="0" err="1"/>
                  <a:t>primeira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hipótese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testada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poderia</a:t>
                </a:r>
                <a:r>
                  <a:rPr lang="en-US" sz="2000" dirty="0"/>
                  <a:t> ser:</a:t>
                </a:r>
              </a:p>
              <a:p>
                <a:pPr algn="just"/>
                <a:endParaRPr lang="en-US" sz="2000" dirty="0"/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sz="2000" b="0" i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pt-BR" sz="2000" b="0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sz="2000" b="0" i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pt-BR" sz="2000" b="0" i="0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pt-BR" sz="2000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t-BR" sz="2000" b="0" i="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pt-BR" sz="2000" b="0" i="0" smtClean="0"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sz="2000" dirty="0"/>
              </a:p>
              <a:p>
                <a:pPr algn="just"/>
                <a:endParaRPr lang="en-US" sz="2000" dirty="0"/>
              </a:p>
              <a:p>
                <a:pPr algn="just"/>
                <a:r>
                  <a:rPr lang="en-US" sz="2000" dirty="0"/>
                  <a:t>Ou </a:t>
                </a:r>
                <a:r>
                  <a:rPr lang="en-US" sz="2000" dirty="0" err="1"/>
                  <a:t>talvez</a:t>
                </a:r>
                <a:r>
                  <a:rPr lang="en-US" sz="2000" dirty="0"/>
                  <a:t>: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sz="2000" b="0" i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pt-BR" sz="2000" b="0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sz="2000" b="0" i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pt-BR" sz="2000" b="0" i="0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pt-BR" sz="2000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t-BR" sz="2000" b="0" i="0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pt-BR" sz="2000" b="0" i="0" smtClean="0"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sz="2000" dirty="0"/>
              </a:p>
              <a:p>
                <a:pPr algn="just"/>
                <a:endParaRPr lang="en-US" sz="2000" dirty="0"/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B154A4FC-32CB-BBC7-6F01-9DD803B368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48051"/>
                <a:ext cx="10609051" cy="5016758"/>
              </a:xfrm>
              <a:prstGeom prst="rect">
                <a:avLst/>
              </a:prstGeom>
              <a:blipFill>
                <a:blip r:embed="rId2"/>
                <a:stretch>
                  <a:fillRect l="-632" t="-729" r="-57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5423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ítulo 37">
            <a:extLst>
              <a:ext uri="{FF2B5EF4-FFF2-40B4-BE49-F238E27FC236}">
                <a16:creationId xmlns:a16="http://schemas.microsoft.com/office/drawing/2014/main" id="{BCCEB71A-289B-6DEF-2B28-30ADDCC96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15569"/>
          </a:xfrm>
        </p:spPr>
        <p:txBody>
          <a:bodyPr>
            <a:noAutofit/>
          </a:bodyPr>
          <a:lstStyle/>
          <a:p>
            <a:r>
              <a:rPr lang="pt-BR" sz="3800" dirty="0"/>
              <a:t>Teste de significância</a:t>
            </a:r>
            <a:endParaRPr lang="pt-BR" sz="3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B154A4FC-32CB-BBC7-6F01-9DD803B3684E}"/>
                  </a:ext>
                </a:extLst>
              </p:cNvPr>
              <p:cNvSpPr txBox="1"/>
              <p:nvPr/>
            </p:nvSpPr>
            <p:spPr>
              <a:xfrm>
                <a:off x="838200" y="1548051"/>
                <a:ext cx="10609051" cy="38232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pt-BR" sz="2000" dirty="0"/>
                  <a:t>A lógica do teste de significância é sempre a mesma:</a:t>
                </a:r>
              </a:p>
              <a:p>
                <a:pPr algn="just"/>
                <a:endParaRPr lang="pt-BR" sz="2000" dirty="0"/>
              </a:p>
              <a:p>
                <a:pPr algn="just"/>
                <a:r>
                  <a:rPr lang="pt-BR" sz="2000" dirty="0"/>
                  <a:t>1. Definimos a distribuição amostral para o parâmetro que fica na bordinha do que estamos tentando testar</a:t>
                </a:r>
              </a:p>
              <a:p>
                <a:pPr algn="just"/>
                <a:endParaRPr lang="pt-BR" sz="2000" dirty="0"/>
              </a:p>
              <a:p>
                <a:pPr algn="just"/>
                <a:r>
                  <a:rPr lang="pt-BR" sz="2000" dirty="0"/>
                  <a:t>2. Calculamos o valor-p, que é </a:t>
                </a:r>
                <a:r>
                  <a:rPr lang="pt-BR" sz="2000" b="1" dirty="0"/>
                  <a:t>a probabilidade de uma amostra sorteada sob a hipótese nula produzir uma estatística pior para a hipótese nula do que a que foi observada</a:t>
                </a:r>
              </a:p>
              <a:p>
                <a:pPr algn="just"/>
                <a:endParaRPr lang="pt-BR" sz="2000" dirty="0"/>
              </a:p>
              <a:p>
                <a:pPr algn="just"/>
                <a:r>
                  <a:rPr lang="pt-BR" sz="2000" dirty="0"/>
                  <a:t>3. Se o valor-p for muito pequeno, isso quer dizer que a amostra observada estava em uma região muito improvável do eixo X, seria improvável ver algo pior. Se for grande, quer dizer que aconteceu o que de fato deveria acontecer: um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perto</a:t>
                </a:r>
                <a:r>
                  <a:rPr lang="en-US" sz="2000" dirty="0"/>
                  <a:t> da media </a:t>
                </a:r>
                <a:r>
                  <a:rPr lang="en-US" sz="2000" dirty="0" err="1"/>
                  <a:t>populacional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por</a:t>
                </a:r>
                <a:r>
                  <a:rPr lang="en-US" sz="2000" dirty="0"/>
                  <a:t> </a:t>
                </a:r>
                <a:r>
                  <a:rPr lang="en-US" sz="2000" dirty="0" err="1"/>
                  <a:t>exemplo</a:t>
                </a:r>
                <a:endParaRPr lang="en-US" sz="2000" dirty="0"/>
              </a:p>
              <a:p>
                <a:pPr algn="just"/>
                <a:endParaRPr lang="en-US" sz="2000" dirty="0"/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B154A4FC-32CB-BBC7-6F01-9DD803B368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48051"/>
                <a:ext cx="10609051" cy="3823226"/>
              </a:xfrm>
              <a:prstGeom prst="rect">
                <a:avLst/>
              </a:prstGeom>
              <a:blipFill>
                <a:blip r:embed="rId2"/>
                <a:stretch>
                  <a:fillRect l="-632" t="-957" r="-103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49399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ítulo 37">
            <a:extLst>
              <a:ext uri="{FF2B5EF4-FFF2-40B4-BE49-F238E27FC236}">
                <a16:creationId xmlns:a16="http://schemas.microsoft.com/office/drawing/2014/main" id="{BCCEB71A-289B-6DEF-2B28-30ADDCC96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15569"/>
          </a:xfrm>
        </p:spPr>
        <p:txBody>
          <a:bodyPr>
            <a:noAutofit/>
          </a:bodyPr>
          <a:lstStyle/>
          <a:p>
            <a:r>
              <a:rPr lang="pt-BR" sz="3800" dirty="0"/>
              <a:t>Valor p</a:t>
            </a:r>
            <a:endParaRPr lang="pt-BR" sz="3800" b="1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154A4FC-32CB-BBC7-6F01-9DD803B3684E}"/>
              </a:ext>
            </a:extLst>
          </p:cNvPr>
          <p:cNvSpPr txBox="1"/>
          <p:nvPr/>
        </p:nvSpPr>
        <p:spPr>
          <a:xfrm>
            <a:off x="838200" y="1375523"/>
            <a:ext cx="1060905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O valor-p sempre </a:t>
            </a:r>
            <a:r>
              <a:rPr lang="en-US" sz="2000" dirty="0" err="1"/>
              <a:t>vai</a:t>
            </a:r>
            <a:r>
              <a:rPr lang="en-US" sz="2000" dirty="0"/>
              <a:t> ser </a:t>
            </a:r>
            <a:r>
              <a:rPr lang="en-US" sz="2000" dirty="0" err="1"/>
              <a:t>uma</a:t>
            </a:r>
            <a:r>
              <a:rPr lang="en-US" sz="2000" dirty="0"/>
              <a:t> </a:t>
            </a:r>
            <a:r>
              <a:rPr lang="en-US" sz="2000" dirty="0" err="1"/>
              <a:t>área</a:t>
            </a:r>
            <a:r>
              <a:rPr lang="en-US" sz="2000" dirty="0"/>
              <a:t> sob a </a:t>
            </a:r>
            <a:r>
              <a:rPr lang="en-US" sz="2000" dirty="0" err="1"/>
              <a:t>distribuição</a:t>
            </a:r>
            <a:r>
              <a:rPr lang="en-US" sz="2000" dirty="0"/>
              <a:t> </a:t>
            </a:r>
            <a:r>
              <a:rPr lang="en-US" sz="2000" dirty="0" err="1"/>
              <a:t>amostral</a:t>
            </a:r>
            <a:r>
              <a:rPr lang="en-US" sz="2000" dirty="0"/>
              <a:t> da </a:t>
            </a:r>
            <a:r>
              <a:rPr lang="en-US" sz="2000" dirty="0" err="1"/>
              <a:t>estatística</a:t>
            </a:r>
            <a:r>
              <a:rPr lang="en-US" sz="2000" dirty="0"/>
              <a:t> </a:t>
            </a:r>
            <a:r>
              <a:rPr lang="en-US" sz="2000" dirty="0" err="1"/>
              <a:t>escolhida</a:t>
            </a:r>
            <a:r>
              <a:rPr lang="en-US" sz="2000" dirty="0"/>
              <a:t>. </a:t>
            </a:r>
            <a:r>
              <a:rPr lang="en-US" sz="2000" dirty="0" err="1"/>
              <a:t>Dependendo</a:t>
            </a:r>
            <a:r>
              <a:rPr lang="en-US" sz="2000" dirty="0"/>
              <a:t> se </a:t>
            </a:r>
            <a:r>
              <a:rPr lang="en-US" sz="2000" dirty="0" err="1"/>
              <a:t>estamos</a:t>
            </a:r>
            <a:r>
              <a:rPr lang="en-US" sz="2000" dirty="0"/>
              <a:t> </a:t>
            </a:r>
            <a:r>
              <a:rPr lang="en-US" sz="2000" dirty="0" err="1"/>
              <a:t>avaliando</a:t>
            </a:r>
            <a:r>
              <a:rPr lang="en-US" sz="2000" dirty="0"/>
              <a:t> se o </a:t>
            </a:r>
            <a:r>
              <a:rPr lang="en-US" sz="2000" dirty="0" err="1"/>
              <a:t>parâmetro</a:t>
            </a:r>
            <a:r>
              <a:rPr lang="en-US" sz="2000" dirty="0"/>
              <a:t> é </a:t>
            </a:r>
            <a:r>
              <a:rPr lang="en-US" sz="2000" dirty="0" err="1"/>
              <a:t>maior</a:t>
            </a:r>
            <a:r>
              <a:rPr lang="en-US" sz="2000" dirty="0"/>
              <a:t>/</a:t>
            </a:r>
            <a:r>
              <a:rPr lang="en-US" sz="2000" dirty="0" err="1"/>
              <a:t>menor</a:t>
            </a:r>
            <a:r>
              <a:rPr lang="en-US" sz="2000" dirty="0"/>
              <a:t>/</a:t>
            </a:r>
            <a:r>
              <a:rPr lang="en-US" sz="2000" dirty="0" err="1"/>
              <a:t>igual</a:t>
            </a:r>
            <a:r>
              <a:rPr lang="en-US" sz="2000" dirty="0"/>
              <a:t> a um valor </a:t>
            </a:r>
            <a:r>
              <a:rPr lang="en-US" sz="2000" dirty="0" err="1"/>
              <a:t>fixo</a:t>
            </a:r>
            <a:r>
              <a:rPr lang="en-US" sz="2000" dirty="0"/>
              <a:t> as </a:t>
            </a:r>
            <a:r>
              <a:rPr lang="en-US" sz="2000" dirty="0" err="1"/>
              <a:t>áreas</a:t>
            </a:r>
            <a:r>
              <a:rPr lang="en-US" sz="2000" dirty="0"/>
              <a:t> </a:t>
            </a:r>
            <a:r>
              <a:rPr lang="en-US" sz="2000" dirty="0" err="1"/>
              <a:t>calculadas</a:t>
            </a:r>
            <a:r>
              <a:rPr lang="en-US" sz="2000" dirty="0"/>
              <a:t> </a:t>
            </a:r>
            <a:r>
              <a:rPr lang="en-US" sz="2000" dirty="0" err="1"/>
              <a:t>vão</a:t>
            </a:r>
            <a:r>
              <a:rPr lang="en-US" sz="2000" dirty="0"/>
              <a:t> mudar, mas sempre </a:t>
            </a:r>
            <a:r>
              <a:rPr lang="en-US" sz="2000" dirty="0" err="1"/>
              <a:t>são</a:t>
            </a:r>
            <a:r>
              <a:rPr lang="en-US" sz="2000" dirty="0"/>
              <a:t> </a:t>
            </a:r>
            <a:r>
              <a:rPr lang="en-US" sz="2000" dirty="0" err="1"/>
              <a:t>parecidas</a:t>
            </a:r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C272F92-18E7-6F45-AD89-52E4DB3E76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3843" y="2453711"/>
            <a:ext cx="5887272" cy="40391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71E30A76-954A-7AD1-E05F-3D25B5EAF5B1}"/>
                  </a:ext>
                </a:extLst>
              </p:cNvPr>
              <p:cNvSpPr txBox="1"/>
              <p:nvPr/>
            </p:nvSpPr>
            <p:spPr>
              <a:xfrm>
                <a:off x="8151115" y="2921168"/>
                <a:ext cx="312276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500" dirty="0"/>
                  <a:t>Aqui para calcular se o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sz="15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5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pt-BR" sz="1500" dirty="0"/>
                  <a:t> é ruim mesmo precisamos pensar que seria possível observar resultados piores abaixo da média</a:t>
                </a:r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71E30A76-954A-7AD1-E05F-3D25B5EAF5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115" y="2921168"/>
                <a:ext cx="3122760" cy="1015663"/>
              </a:xfrm>
              <a:prstGeom prst="rect">
                <a:avLst/>
              </a:prstGeom>
              <a:blipFill>
                <a:blip r:embed="rId3"/>
                <a:stretch>
                  <a:fillRect l="-781" t="-599" b="-598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21EF18AC-801A-CD1C-B351-AB943E2B57ED}"/>
                  </a:ext>
                </a:extLst>
              </p:cNvPr>
              <p:cNvSpPr txBox="1"/>
              <p:nvPr/>
            </p:nvSpPr>
            <p:spPr>
              <a:xfrm>
                <a:off x="8231040" y="5150943"/>
                <a:ext cx="3122760" cy="1246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500" dirty="0"/>
                  <a:t>No caso anterior, observamos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sz="15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5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pt-BR" sz="1500" dirty="0"/>
                  <a:t> e usamos ela pra calcular um valor-p bilateral, só interessava a chance de ver percentuais de desemprego maiores</a:t>
                </a:r>
              </a:p>
            </p:txBody>
          </p:sp>
        </mc:Choice>
        <mc:Fallback xmlns="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21EF18AC-801A-CD1C-B351-AB943E2B57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1040" y="5150943"/>
                <a:ext cx="3122760" cy="1246495"/>
              </a:xfrm>
              <a:prstGeom prst="rect">
                <a:avLst/>
              </a:prstGeom>
              <a:blipFill>
                <a:blip r:embed="rId4"/>
                <a:stretch>
                  <a:fillRect l="-780" t="-490" b="-490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66795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ítulo 37">
            <a:extLst>
              <a:ext uri="{FF2B5EF4-FFF2-40B4-BE49-F238E27FC236}">
                <a16:creationId xmlns:a16="http://schemas.microsoft.com/office/drawing/2014/main" id="{BCCEB71A-289B-6DEF-2B28-30ADDCC96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15569"/>
          </a:xfrm>
        </p:spPr>
        <p:txBody>
          <a:bodyPr>
            <a:noAutofit/>
          </a:bodyPr>
          <a:lstStyle/>
          <a:p>
            <a:r>
              <a:rPr lang="pt-BR" sz="3800" dirty="0"/>
              <a:t>Erros em testes de significância</a:t>
            </a:r>
            <a:endParaRPr lang="pt-BR" sz="3800" b="1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154A4FC-32CB-BBC7-6F01-9DD803B3684E}"/>
              </a:ext>
            </a:extLst>
          </p:cNvPr>
          <p:cNvSpPr txBox="1"/>
          <p:nvPr/>
        </p:nvSpPr>
        <p:spPr>
          <a:xfrm>
            <a:off x="838200" y="1375523"/>
            <a:ext cx="1060905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Qual é a chance de </a:t>
            </a:r>
            <a:r>
              <a:rPr lang="en-US" sz="2000" dirty="0" err="1"/>
              <a:t>termos</a:t>
            </a:r>
            <a:r>
              <a:rPr lang="en-US" sz="2000" dirty="0"/>
              <a:t> </a:t>
            </a:r>
            <a:r>
              <a:rPr lang="en-US" sz="2000" dirty="0" err="1"/>
              <a:t>decidido</a:t>
            </a:r>
            <a:r>
              <a:rPr lang="en-US" sz="2000" dirty="0"/>
              <a:t> </a:t>
            </a:r>
            <a:r>
              <a:rPr lang="en-US" sz="2000" dirty="0" err="1"/>
              <a:t>incorretamente</a:t>
            </a:r>
            <a:r>
              <a:rPr lang="en-US" sz="2000" dirty="0"/>
              <a:t> no </a:t>
            </a:r>
            <a:r>
              <a:rPr lang="en-US" sz="2000" dirty="0" err="1"/>
              <a:t>caso</a:t>
            </a:r>
            <a:r>
              <a:rPr lang="en-US" sz="2000" dirty="0"/>
              <a:t> do </a:t>
            </a:r>
            <a:r>
              <a:rPr lang="en-US" sz="2000" dirty="0" err="1"/>
              <a:t>desemprego</a:t>
            </a:r>
            <a:r>
              <a:rPr lang="en-US" sz="2000" dirty="0"/>
              <a:t>?</a:t>
            </a:r>
          </a:p>
          <a:p>
            <a:pPr algn="just"/>
            <a:endParaRPr lang="en-US" sz="2000" dirty="0"/>
          </a:p>
          <a:p>
            <a:pPr algn="just"/>
            <a:r>
              <a:rPr lang="en-US" sz="2000" dirty="0"/>
              <a:t>Se o </a:t>
            </a:r>
            <a:r>
              <a:rPr lang="en-US" sz="2000" dirty="0" err="1"/>
              <a:t>desemprego</a:t>
            </a:r>
            <a:r>
              <a:rPr lang="en-US" sz="2000" dirty="0"/>
              <a:t> </a:t>
            </a:r>
            <a:r>
              <a:rPr lang="en-US" sz="2000" dirty="0" err="1"/>
              <a:t>realmente</a:t>
            </a:r>
            <a:r>
              <a:rPr lang="en-US" sz="2000" dirty="0"/>
              <a:t> </a:t>
            </a:r>
            <a:r>
              <a:rPr lang="en-US" sz="2000" dirty="0" err="1"/>
              <a:t>não</a:t>
            </a:r>
            <a:r>
              <a:rPr lang="en-US" sz="2000" dirty="0"/>
              <a:t> </a:t>
            </a:r>
            <a:r>
              <a:rPr lang="en-US" sz="2000" dirty="0" err="1"/>
              <a:t>tiver</a:t>
            </a:r>
            <a:r>
              <a:rPr lang="en-US" sz="2000" dirty="0"/>
              <a:t> </a:t>
            </a:r>
            <a:r>
              <a:rPr lang="en-US" sz="2000" dirty="0" err="1"/>
              <a:t>saído</a:t>
            </a:r>
            <a:r>
              <a:rPr lang="en-US" sz="2000" dirty="0"/>
              <a:t> do patamar de 7,4%, qual é a chance de </a:t>
            </a:r>
            <a:r>
              <a:rPr lang="en-US" sz="2000" dirty="0" err="1"/>
              <a:t>termos</a:t>
            </a:r>
            <a:r>
              <a:rPr lang="en-US" sz="2000" dirty="0"/>
              <a:t> </a:t>
            </a:r>
            <a:r>
              <a:rPr lang="en-US" sz="2000" dirty="0" err="1"/>
              <a:t>errado</a:t>
            </a:r>
            <a:r>
              <a:rPr lang="en-US" sz="2000" dirty="0"/>
              <a:t> </a:t>
            </a:r>
            <a:r>
              <a:rPr lang="en-US" sz="2000" dirty="0" err="1"/>
              <a:t>decidindo</a:t>
            </a:r>
            <a:r>
              <a:rPr lang="en-US" sz="2000" dirty="0"/>
              <a:t> que </a:t>
            </a:r>
            <a:r>
              <a:rPr lang="en-US" sz="2000" dirty="0" err="1"/>
              <a:t>ele</a:t>
            </a:r>
            <a:r>
              <a:rPr lang="en-US" sz="2000" dirty="0"/>
              <a:t> </a:t>
            </a:r>
            <a:r>
              <a:rPr lang="en-US" sz="2000" dirty="0" err="1"/>
              <a:t>mudou</a:t>
            </a:r>
            <a:r>
              <a:rPr lang="en-US" sz="2000" dirty="0"/>
              <a:t>?</a:t>
            </a:r>
          </a:p>
          <a:p>
            <a:pPr algn="just"/>
            <a:endParaRPr lang="en-US" sz="2000" dirty="0"/>
          </a:p>
          <a:p>
            <a:pPr algn="just"/>
            <a:r>
              <a:rPr lang="pt-BR" sz="2000" dirty="0"/>
              <a:t>Quais</a:t>
            </a:r>
            <a:r>
              <a:rPr lang="en-US" sz="2000" dirty="0"/>
              <a:t> </a:t>
            </a:r>
            <a:r>
              <a:rPr lang="en-US" sz="2000" dirty="0" err="1"/>
              <a:t>decisões</a:t>
            </a:r>
            <a:r>
              <a:rPr lang="en-US" sz="2000" dirty="0"/>
              <a:t> </a:t>
            </a:r>
            <a:r>
              <a:rPr lang="en-US" sz="2000" dirty="0" err="1"/>
              <a:t>são</a:t>
            </a:r>
            <a:r>
              <a:rPr lang="en-US" sz="2000" dirty="0"/>
              <a:t> </a:t>
            </a:r>
            <a:r>
              <a:rPr lang="en-US" sz="2000" dirty="0" err="1"/>
              <a:t>possíveis</a:t>
            </a:r>
            <a:r>
              <a:rPr lang="en-US" sz="2000" dirty="0"/>
              <a:t>?</a:t>
            </a:r>
          </a:p>
          <a:p>
            <a:pPr algn="just"/>
            <a:endParaRPr lang="en-US" sz="2000" dirty="0"/>
          </a:p>
          <a:p>
            <a:pPr algn="just"/>
            <a:r>
              <a:rPr lang="en-US" sz="2000" dirty="0" err="1"/>
              <a:t>Existem</a:t>
            </a:r>
            <a:r>
              <a:rPr lang="en-US" sz="2000" dirty="0"/>
              <a:t> </a:t>
            </a:r>
            <a:r>
              <a:rPr lang="en-US" sz="2000" dirty="0" err="1"/>
              <a:t>muitos</a:t>
            </a:r>
            <a:r>
              <a:rPr lang="en-US" sz="2000" dirty="0"/>
              <a:t> </a:t>
            </a:r>
            <a:r>
              <a:rPr lang="en-US" sz="2000" dirty="0" err="1"/>
              <a:t>jeitos</a:t>
            </a:r>
            <a:r>
              <a:rPr lang="en-US" sz="2000" dirty="0"/>
              <a:t> de usar </a:t>
            </a:r>
            <a:r>
              <a:rPr lang="en-US" sz="2000" dirty="0" err="1"/>
              <a:t>estatística</a:t>
            </a:r>
            <a:r>
              <a:rPr lang="en-US" sz="2000" dirty="0"/>
              <a:t>, </a:t>
            </a:r>
            <a:r>
              <a:rPr lang="en-US" sz="2000" dirty="0" err="1"/>
              <a:t>especificamente</a:t>
            </a:r>
            <a:r>
              <a:rPr lang="en-US" sz="2000" dirty="0"/>
              <a:t> </a:t>
            </a:r>
            <a:r>
              <a:rPr lang="en-US" sz="2000" dirty="0" err="1"/>
              <a:t>nos</a:t>
            </a:r>
            <a:r>
              <a:rPr lang="en-US" sz="2000" dirty="0"/>
              <a:t> testes de </a:t>
            </a:r>
            <a:r>
              <a:rPr lang="en-US" sz="2000" dirty="0" err="1"/>
              <a:t>significância</a:t>
            </a:r>
            <a:r>
              <a:rPr lang="en-US" sz="2000" dirty="0"/>
              <a:t> a </a:t>
            </a:r>
            <a:r>
              <a:rPr lang="en-US" sz="2000" dirty="0" err="1"/>
              <a:t>ideia</a:t>
            </a:r>
            <a:r>
              <a:rPr lang="en-US" sz="2000" dirty="0"/>
              <a:t> é sempre </a:t>
            </a:r>
            <a:r>
              <a:rPr lang="en-US" sz="2000" b="1" dirty="0" err="1"/>
              <a:t>encontrar</a:t>
            </a:r>
            <a:r>
              <a:rPr lang="en-US" sz="2000" b="1" dirty="0"/>
              <a:t> </a:t>
            </a:r>
            <a:r>
              <a:rPr lang="en-US" sz="2000" b="1" dirty="0" err="1"/>
              <a:t>evidência</a:t>
            </a:r>
            <a:r>
              <a:rPr lang="en-US" sz="2000" b="1" dirty="0"/>
              <a:t> para </a:t>
            </a:r>
            <a:r>
              <a:rPr lang="en-US" sz="2000" b="1" dirty="0" err="1"/>
              <a:t>rejeitar</a:t>
            </a:r>
            <a:r>
              <a:rPr lang="en-US" sz="2000" b="1" dirty="0"/>
              <a:t> </a:t>
            </a:r>
            <a:r>
              <a:rPr lang="en-US" sz="2000" dirty="0" err="1"/>
              <a:t>hipóteses</a:t>
            </a:r>
            <a:endParaRPr lang="en-US" sz="2000" dirty="0"/>
          </a:p>
          <a:p>
            <a:pPr algn="just"/>
            <a:endParaRPr lang="en-US" sz="2000" b="1" dirty="0"/>
          </a:p>
          <a:p>
            <a:pPr algn="just"/>
            <a:r>
              <a:rPr lang="en-US" sz="2000" b="1" dirty="0"/>
              <a:t>Na </a:t>
            </a:r>
            <a:r>
              <a:rPr lang="en-US" sz="2000" b="1" dirty="0" err="1"/>
              <a:t>estatística</a:t>
            </a:r>
            <a:r>
              <a:rPr lang="en-US" sz="2000" b="1" dirty="0"/>
              <a:t> </a:t>
            </a:r>
            <a:r>
              <a:rPr lang="en-US" sz="2000" b="1" dirty="0" err="1"/>
              <a:t>clássica</a:t>
            </a:r>
            <a:r>
              <a:rPr lang="en-US" sz="2000" b="1" dirty="0"/>
              <a:t> </a:t>
            </a:r>
            <a:r>
              <a:rPr lang="en-US" sz="2000" b="1" dirty="0" err="1"/>
              <a:t>nunca</a:t>
            </a:r>
            <a:r>
              <a:rPr lang="en-US" sz="2000" b="1" dirty="0"/>
              <a:t> </a:t>
            </a:r>
            <a:r>
              <a:rPr lang="en-US" sz="2000" b="1" dirty="0" err="1"/>
              <a:t>vamos</a:t>
            </a:r>
            <a:r>
              <a:rPr lang="en-US" sz="2000" b="1" dirty="0"/>
              <a:t> </a:t>
            </a:r>
            <a:r>
              <a:rPr lang="en-US" sz="2000" b="1" dirty="0" err="1"/>
              <a:t>aceitar</a:t>
            </a:r>
            <a:r>
              <a:rPr lang="en-US" sz="2000" b="1" dirty="0"/>
              <a:t> </a:t>
            </a:r>
            <a:r>
              <a:rPr lang="en-US" sz="2000" b="1" dirty="0" err="1"/>
              <a:t>hipóteses</a:t>
            </a:r>
            <a:r>
              <a:rPr lang="en-US" sz="2000" b="1" dirty="0"/>
              <a:t> com base </a:t>
            </a:r>
            <a:r>
              <a:rPr lang="en-US" sz="2000" b="1" dirty="0" err="1"/>
              <a:t>em</a:t>
            </a:r>
            <a:r>
              <a:rPr lang="en-US" sz="2000" b="1" dirty="0"/>
              <a:t> valor-p. </a:t>
            </a:r>
            <a:r>
              <a:rPr lang="en-US" sz="2000" b="1" dirty="0" err="1"/>
              <a:t>Isso</a:t>
            </a:r>
            <a:r>
              <a:rPr lang="en-US" sz="2000" b="1" dirty="0"/>
              <a:t> é, o valor-p </a:t>
            </a:r>
            <a:r>
              <a:rPr lang="en-US" sz="2000" b="1" dirty="0" err="1"/>
              <a:t>não</a:t>
            </a:r>
            <a:r>
              <a:rPr lang="en-US" sz="2000" b="1" dirty="0"/>
              <a:t> </a:t>
            </a:r>
            <a:r>
              <a:rPr lang="en-US" sz="2000" b="1" dirty="0" err="1"/>
              <a:t>ajuda</a:t>
            </a:r>
            <a:r>
              <a:rPr lang="en-US" sz="2000" b="1" dirty="0"/>
              <a:t> a </a:t>
            </a:r>
            <a:r>
              <a:rPr lang="en-US" sz="2000" b="1" dirty="0" err="1"/>
              <a:t>confirmar</a:t>
            </a:r>
            <a:r>
              <a:rPr lang="en-US" sz="2000" b="1" dirty="0"/>
              <a:t> </a:t>
            </a:r>
            <a:r>
              <a:rPr lang="en-US" sz="2000" b="1" dirty="0" err="1"/>
              <a:t>uma</a:t>
            </a:r>
            <a:r>
              <a:rPr lang="en-US" sz="2000" b="1" dirty="0"/>
              <a:t> </a:t>
            </a:r>
            <a:r>
              <a:rPr lang="en-US" sz="2000" b="1" dirty="0" err="1"/>
              <a:t>conclusão</a:t>
            </a:r>
            <a:r>
              <a:rPr lang="en-US" sz="2000" b="1" dirty="0"/>
              <a:t>, </a:t>
            </a:r>
            <a:r>
              <a:rPr lang="en-US" sz="2000" b="1" dirty="0" err="1"/>
              <a:t>ou</a:t>
            </a:r>
            <a:r>
              <a:rPr lang="en-US" sz="2000" b="1" dirty="0"/>
              <a:t> </a:t>
            </a:r>
            <a:r>
              <a:rPr lang="en-US" sz="2000" b="1" dirty="0" err="1"/>
              <a:t>ele</a:t>
            </a:r>
            <a:r>
              <a:rPr lang="en-US" sz="2000" b="1" dirty="0"/>
              <a:t> </a:t>
            </a:r>
            <a:r>
              <a:rPr lang="en-US" sz="2000" b="1" dirty="0" err="1"/>
              <a:t>pelo</a:t>
            </a:r>
            <a:r>
              <a:rPr lang="en-US" sz="2000" b="1" dirty="0"/>
              <a:t> </a:t>
            </a:r>
            <a:r>
              <a:rPr lang="en-US" sz="2000" b="1" dirty="0" err="1"/>
              <a:t>menos</a:t>
            </a:r>
            <a:r>
              <a:rPr lang="en-US" sz="2000" b="1" dirty="0"/>
              <a:t> </a:t>
            </a:r>
            <a:r>
              <a:rPr lang="en-US" sz="2000" b="1" dirty="0" err="1"/>
              <a:t>não</a:t>
            </a:r>
            <a:r>
              <a:rPr lang="en-US" sz="2000" b="1" dirty="0"/>
              <a:t> </a:t>
            </a:r>
            <a:r>
              <a:rPr lang="en-US" sz="2000" b="1" dirty="0" err="1"/>
              <a:t>foi</a:t>
            </a:r>
            <a:r>
              <a:rPr lang="en-US" sz="2000" b="1" dirty="0"/>
              <a:t> </a:t>
            </a:r>
            <a:r>
              <a:rPr lang="en-US" sz="2000" b="1" dirty="0" err="1"/>
              <a:t>inventado</a:t>
            </a:r>
            <a:r>
              <a:rPr lang="en-US" sz="2000" b="1" dirty="0"/>
              <a:t> </a:t>
            </a:r>
            <a:r>
              <a:rPr lang="en-US" sz="2000" b="1" dirty="0" err="1"/>
              <a:t>pra</a:t>
            </a:r>
            <a:r>
              <a:rPr lang="en-US" sz="2000" b="1" dirty="0"/>
              <a:t> </a:t>
            </a:r>
            <a:r>
              <a:rPr lang="en-US" sz="2000" b="1" dirty="0" err="1"/>
              <a:t>isso</a:t>
            </a:r>
            <a:endParaRPr lang="en-US" sz="2000" b="1" dirty="0"/>
          </a:p>
          <a:p>
            <a:pPr algn="just"/>
            <a:r>
              <a:rPr lang="en-US" sz="2000" dirty="0"/>
              <a:t> </a:t>
            </a:r>
          </a:p>
          <a:p>
            <a:pPr algn="just"/>
            <a:r>
              <a:rPr lang="en-US" sz="2000" dirty="0" err="1"/>
              <a:t>Sendo</a:t>
            </a:r>
            <a:r>
              <a:rPr lang="en-US" sz="2000" dirty="0"/>
              <a:t> </a:t>
            </a:r>
            <a:r>
              <a:rPr lang="en-US" sz="2000" dirty="0" err="1"/>
              <a:t>assim</a:t>
            </a:r>
            <a:r>
              <a:rPr lang="en-US" sz="2000" dirty="0"/>
              <a:t> </a:t>
            </a:r>
            <a:r>
              <a:rPr lang="en-US" sz="2000" dirty="0" err="1"/>
              <a:t>existem</a:t>
            </a:r>
            <a:r>
              <a:rPr lang="en-US" sz="2000" dirty="0"/>
              <a:t> duas </a:t>
            </a:r>
            <a:r>
              <a:rPr lang="en-US" sz="2000" dirty="0" err="1"/>
              <a:t>possibilidades</a:t>
            </a:r>
            <a:r>
              <a:rPr lang="en-US" sz="2000" dirty="0"/>
              <a:t> de “</a:t>
            </a:r>
            <a:r>
              <a:rPr lang="en-US" sz="2000" dirty="0" err="1"/>
              <a:t>erro</a:t>
            </a:r>
            <a:r>
              <a:rPr lang="en-US" sz="2000" dirty="0"/>
              <a:t>”: </a:t>
            </a:r>
            <a:r>
              <a:rPr lang="en-US" sz="2000" dirty="0" err="1"/>
              <a:t>rejeitar</a:t>
            </a:r>
            <a:r>
              <a:rPr lang="en-US" sz="2000" dirty="0"/>
              <a:t> </a:t>
            </a:r>
            <a:r>
              <a:rPr lang="en-US" sz="2000" dirty="0" err="1"/>
              <a:t>quando</a:t>
            </a:r>
            <a:r>
              <a:rPr lang="en-US" sz="2000" dirty="0"/>
              <a:t> </a:t>
            </a:r>
            <a:r>
              <a:rPr lang="en-US" sz="2000" dirty="0" err="1"/>
              <a:t>não</a:t>
            </a:r>
            <a:r>
              <a:rPr lang="en-US" sz="2000" dirty="0"/>
              <a:t> </a:t>
            </a:r>
            <a:r>
              <a:rPr lang="en-US" sz="2000" dirty="0" err="1"/>
              <a:t>devia</a:t>
            </a:r>
            <a:r>
              <a:rPr lang="en-US" sz="2000" dirty="0"/>
              <a:t> (</a:t>
            </a:r>
            <a:r>
              <a:rPr lang="en-US" sz="2000" dirty="0" err="1"/>
              <a:t>controlado</a:t>
            </a:r>
            <a:r>
              <a:rPr lang="en-US" sz="2000" dirty="0"/>
              <a:t> </a:t>
            </a:r>
            <a:r>
              <a:rPr lang="en-US" sz="2000" dirty="0" err="1"/>
              <a:t>pelo</a:t>
            </a:r>
            <a:r>
              <a:rPr lang="en-US" sz="2000" dirty="0"/>
              <a:t> valor de corte do valor-p) e </a:t>
            </a:r>
            <a:r>
              <a:rPr lang="en-US" sz="2000" dirty="0" err="1"/>
              <a:t>não</a:t>
            </a:r>
            <a:r>
              <a:rPr lang="en-US" sz="2000" dirty="0"/>
              <a:t> </a:t>
            </a:r>
            <a:r>
              <a:rPr lang="en-US" sz="2000" dirty="0" err="1"/>
              <a:t>rejeitar</a:t>
            </a:r>
            <a:r>
              <a:rPr lang="en-US" sz="2000" dirty="0"/>
              <a:t> </a:t>
            </a:r>
            <a:r>
              <a:rPr lang="en-US" sz="2000" dirty="0" err="1"/>
              <a:t>quando</a:t>
            </a:r>
            <a:r>
              <a:rPr lang="en-US" sz="2000" dirty="0"/>
              <a:t> </a:t>
            </a:r>
            <a:r>
              <a:rPr lang="en-US" sz="2000" dirty="0" err="1"/>
              <a:t>deveria</a:t>
            </a:r>
            <a:r>
              <a:rPr lang="en-US" sz="2000" dirty="0"/>
              <a:t>, mas </a:t>
            </a:r>
            <a:r>
              <a:rPr lang="en-US" sz="2000" dirty="0" err="1"/>
              <a:t>vamos</a:t>
            </a:r>
            <a:r>
              <a:rPr lang="en-US" sz="2000" dirty="0"/>
              <a:t> </a:t>
            </a:r>
            <a:r>
              <a:rPr lang="en-US" sz="2000" dirty="0" err="1"/>
              <a:t>discutir</a:t>
            </a:r>
            <a:r>
              <a:rPr lang="en-US" sz="2000" dirty="0"/>
              <a:t> </a:t>
            </a:r>
            <a:r>
              <a:rPr lang="en-US" sz="2000" dirty="0" err="1"/>
              <a:t>esse</a:t>
            </a:r>
            <a:r>
              <a:rPr lang="en-US" sz="2000" dirty="0"/>
              <a:t> </a:t>
            </a:r>
            <a:r>
              <a:rPr lang="en-US" sz="2000" dirty="0" err="1"/>
              <a:t>caso</a:t>
            </a:r>
            <a:r>
              <a:rPr lang="en-US" sz="2000" dirty="0"/>
              <a:t> </a:t>
            </a:r>
            <a:r>
              <a:rPr lang="en-US" sz="2000" dirty="0" err="1"/>
              <a:t>depois</a:t>
            </a:r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221613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ítulo 37">
            <a:extLst>
              <a:ext uri="{FF2B5EF4-FFF2-40B4-BE49-F238E27FC236}">
                <a16:creationId xmlns:a16="http://schemas.microsoft.com/office/drawing/2014/main" id="{BCCEB71A-289B-6DEF-2B28-30ADDCC96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15569"/>
          </a:xfrm>
        </p:spPr>
        <p:txBody>
          <a:bodyPr>
            <a:noAutofit/>
          </a:bodyPr>
          <a:lstStyle/>
          <a:p>
            <a:r>
              <a:rPr lang="pt-BR" sz="3800" b="1" dirty="0"/>
              <a:t>O que o valor-p não é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154A4FC-32CB-BBC7-6F01-9DD803B3684E}"/>
              </a:ext>
            </a:extLst>
          </p:cNvPr>
          <p:cNvSpPr txBox="1"/>
          <p:nvPr/>
        </p:nvSpPr>
        <p:spPr>
          <a:xfrm>
            <a:off x="838200" y="1375523"/>
            <a:ext cx="10609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32BC96C-A0E2-B7DE-EEFC-5FC8ABEEEA47}"/>
              </a:ext>
            </a:extLst>
          </p:cNvPr>
          <p:cNvSpPr txBox="1"/>
          <p:nvPr/>
        </p:nvSpPr>
        <p:spPr>
          <a:xfrm>
            <a:off x="838200" y="1548051"/>
            <a:ext cx="10609051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b="1" dirty="0"/>
              <a:t>“Se P = 5%, a </a:t>
            </a:r>
            <a:r>
              <a:rPr lang="en-US" sz="2500" b="1" dirty="0" err="1"/>
              <a:t>hipótese</a:t>
            </a:r>
            <a:r>
              <a:rPr lang="en-US" sz="2500" b="1" dirty="0"/>
              <a:t> </a:t>
            </a:r>
            <a:r>
              <a:rPr lang="en-US" sz="2500" b="1" dirty="0" err="1"/>
              <a:t>nula</a:t>
            </a:r>
            <a:r>
              <a:rPr lang="en-US" sz="2500" b="1" dirty="0"/>
              <a:t> </a:t>
            </a:r>
            <a:r>
              <a:rPr lang="en-US" sz="2500" b="1" dirty="0" err="1"/>
              <a:t>só</a:t>
            </a:r>
            <a:r>
              <a:rPr lang="en-US" sz="2500" b="1" dirty="0"/>
              <a:t> </a:t>
            </a:r>
            <a:r>
              <a:rPr lang="en-US" sz="2500" b="1" dirty="0" err="1"/>
              <a:t>tem</a:t>
            </a:r>
            <a:r>
              <a:rPr lang="en-US" sz="2500" b="1" dirty="0"/>
              <a:t> 5% de chance de ser </a:t>
            </a:r>
            <a:r>
              <a:rPr lang="en-US" sz="2500" b="1" dirty="0" err="1"/>
              <a:t>verdade</a:t>
            </a:r>
            <a:r>
              <a:rPr lang="en-US" sz="2500" b="1" dirty="0"/>
              <a:t>”</a:t>
            </a:r>
          </a:p>
          <a:p>
            <a:pPr algn="just"/>
            <a:endParaRPr lang="en-US" sz="2000" dirty="0"/>
          </a:p>
          <a:p>
            <a:pPr algn="just"/>
            <a:r>
              <a:rPr lang="en-US" sz="2000" dirty="0" err="1"/>
              <a:t>Não</a:t>
            </a:r>
            <a:r>
              <a:rPr lang="en-US" sz="2000" dirty="0"/>
              <a:t>. 5% é a chance de sob a </a:t>
            </a:r>
            <a:r>
              <a:rPr lang="en-US" sz="2000" dirty="0" err="1"/>
              <a:t>hipótese</a:t>
            </a:r>
            <a:r>
              <a:rPr lang="en-US" sz="2000" dirty="0"/>
              <a:t> </a:t>
            </a:r>
            <a:r>
              <a:rPr lang="en-US" sz="2000" dirty="0" err="1"/>
              <a:t>nula</a:t>
            </a:r>
            <a:r>
              <a:rPr lang="en-US" sz="2000" dirty="0"/>
              <a:t> </a:t>
            </a:r>
            <a:r>
              <a:rPr lang="en-US" sz="2000" dirty="0" err="1"/>
              <a:t>observamos</a:t>
            </a:r>
            <a:r>
              <a:rPr lang="en-US" sz="2000" dirty="0"/>
              <a:t> </a:t>
            </a:r>
            <a:r>
              <a:rPr lang="en-US" sz="2000" dirty="0" err="1"/>
              <a:t>uma</a:t>
            </a:r>
            <a:r>
              <a:rPr lang="en-US" sz="2000" dirty="0"/>
              <a:t> </a:t>
            </a:r>
            <a:r>
              <a:rPr lang="en-US" sz="2000" dirty="0" err="1"/>
              <a:t>amostra</a:t>
            </a:r>
            <a:r>
              <a:rPr lang="en-US" sz="2000" dirty="0"/>
              <a:t> com </a:t>
            </a:r>
            <a:r>
              <a:rPr lang="en-US" sz="2000" dirty="0" err="1"/>
              <a:t>menos</a:t>
            </a:r>
            <a:r>
              <a:rPr lang="en-US" sz="2000" dirty="0"/>
              <a:t> </a:t>
            </a:r>
            <a:r>
              <a:rPr lang="en-US" sz="2000" dirty="0" err="1"/>
              <a:t>aderência</a:t>
            </a:r>
            <a:r>
              <a:rPr lang="en-US" sz="2000" dirty="0"/>
              <a:t> à </a:t>
            </a:r>
            <a:r>
              <a:rPr lang="en-US" sz="2000" dirty="0" err="1"/>
              <a:t>hipótese</a:t>
            </a:r>
            <a:r>
              <a:rPr lang="en-US" sz="2000" dirty="0"/>
              <a:t> </a:t>
            </a:r>
            <a:r>
              <a:rPr lang="en-US" sz="2000" dirty="0" err="1"/>
              <a:t>nula</a:t>
            </a:r>
            <a:r>
              <a:rPr lang="en-US" sz="2000" dirty="0"/>
              <a:t>. Ou </a:t>
            </a:r>
            <a:r>
              <a:rPr lang="en-US" sz="2000" dirty="0" err="1"/>
              <a:t>seja</a:t>
            </a:r>
            <a:r>
              <a:rPr lang="en-US" sz="2000" dirty="0"/>
              <a:t>, </a:t>
            </a:r>
            <a:r>
              <a:rPr lang="en-US" sz="2000" dirty="0" err="1"/>
              <a:t>isso</a:t>
            </a:r>
            <a:r>
              <a:rPr lang="en-US" sz="2000" dirty="0"/>
              <a:t> </a:t>
            </a:r>
            <a:r>
              <a:rPr lang="en-US" sz="2000" dirty="0" err="1"/>
              <a:t>não</a:t>
            </a:r>
            <a:r>
              <a:rPr lang="en-US" sz="2000" dirty="0"/>
              <a:t> </a:t>
            </a:r>
            <a:r>
              <a:rPr lang="en-US" sz="2000" dirty="0" err="1"/>
              <a:t>diz</a:t>
            </a:r>
            <a:r>
              <a:rPr lang="en-US" sz="2000" dirty="0"/>
              <a:t> nada </a:t>
            </a:r>
            <a:r>
              <a:rPr lang="en-US" sz="2000" dirty="0" err="1"/>
              <a:t>sobre</a:t>
            </a:r>
            <a:r>
              <a:rPr lang="en-US" sz="2000" dirty="0"/>
              <a:t> se a </a:t>
            </a:r>
            <a:r>
              <a:rPr lang="en-US" sz="2000" dirty="0" err="1"/>
              <a:t>hipótese</a:t>
            </a:r>
            <a:r>
              <a:rPr lang="en-US" sz="2000" dirty="0"/>
              <a:t> </a:t>
            </a:r>
            <a:r>
              <a:rPr lang="en-US" sz="2000" dirty="0" err="1"/>
              <a:t>nula</a:t>
            </a:r>
            <a:r>
              <a:rPr lang="en-US" sz="2000" dirty="0"/>
              <a:t> é </a:t>
            </a:r>
            <a:r>
              <a:rPr lang="en-US" sz="2000" dirty="0" err="1"/>
              <a:t>verdade</a:t>
            </a:r>
            <a:r>
              <a:rPr lang="en-US" sz="2000" dirty="0"/>
              <a:t> </a:t>
            </a:r>
            <a:r>
              <a:rPr lang="en-US" sz="2000" dirty="0" err="1"/>
              <a:t>ou</a:t>
            </a:r>
            <a:r>
              <a:rPr lang="en-US" sz="2000" dirty="0"/>
              <a:t> </a:t>
            </a:r>
            <a:r>
              <a:rPr lang="en-US" sz="2000" dirty="0" err="1"/>
              <a:t>mentira</a:t>
            </a:r>
            <a:r>
              <a:rPr lang="en-US" sz="2000" dirty="0"/>
              <a:t>, </a:t>
            </a:r>
            <a:r>
              <a:rPr lang="en-US" sz="2000" dirty="0" err="1"/>
              <a:t>só</a:t>
            </a:r>
            <a:r>
              <a:rPr lang="en-US" sz="2000" dirty="0"/>
              <a:t> </a:t>
            </a:r>
            <a:r>
              <a:rPr lang="en-US" sz="2000" dirty="0" err="1"/>
              <a:t>diz</a:t>
            </a:r>
            <a:r>
              <a:rPr lang="en-US" sz="2000" dirty="0"/>
              <a:t> que, </a:t>
            </a:r>
            <a:r>
              <a:rPr lang="en-US" sz="2000" dirty="0" err="1"/>
              <a:t>dentro</a:t>
            </a:r>
            <a:r>
              <a:rPr lang="en-US" sz="2000" dirty="0"/>
              <a:t> dos </a:t>
            </a:r>
            <a:r>
              <a:rPr lang="en-US" sz="2000" dirty="0" err="1"/>
              <a:t>parâmetros</a:t>
            </a:r>
            <a:r>
              <a:rPr lang="en-US" sz="2000" dirty="0"/>
              <a:t> da </a:t>
            </a:r>
            <a:r>
              <a:rPr lang="en-US" sz="2000" dirty="0" err="1"/>
              <a:t>hipótese</a:t>
            </a:r>
            <a:r>
              <a:rPr lang="en-US" sz="2000" dirty="0"/>
              <a:t> </a:t>
            </a:r>
            <a:r>
              <a:rPr lang="en-US" sz="2000" dirty="0" err="1"/>
              <a:t>nula</a:t>
            </a:r>
            <a:r>
              <a:rPr lang="en-US" sz="2000" dirty="0"/>
              <a:t>, o </a:t>
            </a:r>
            <a:r>
              <a:rPr lang="en-US" sz="2000" dirty="0" err="1"/>
              <a:t>resultado</a:t>
            </a:r>
            <a:r>
              <a:rPr lang="en-US" sz="2000" dirty="0"/>
              <a:t> que </a:t>
            </a:r>
            <a:r>
              <a:rPr lang="en-US" sz="2000" dirty="0" err="1"/>
              <a:t>observamos</a:t>
            </a:r>
            <a:r>
              <a:rPr lang="en-US" sz="2000" dirty="0"/>
              <a:t> é </a:t>
            </a:r>
            <a:r>
              <a:rPr lang="en-US" sz="2000" dirty="0" err="1"/>
              <a:t>mais</a:t>
            </a:r>
            <a:r>
              <a:rPr lang="en-US" sz="2000" dirty="0"/>
              <a:t> </a:t>
            </a:r>
            <a:r>
              <a:rPr lang="en-US" sz="2000" dirty="0" err="1"/>
              <a:t>estranho</a:t>
            </a:r>
            <a:r>
              <a:rPr lang="en-US" sz="2000" dirty="0"/>
              <a:t> que 95% das </a:t>
            </a:r>
            <a:r>
              <a:rPr lang="en-US" sz="2000" dirty="0" err="1"/>
              <a:t>possibilidades</a:t>
            </a:r>
            <a:endParaRPr lang="en-US" sz="2000" dirty="0"/>
          </a:p>
          <a:p>
            <a:pPr algn="just"/>
            <a:endParaRPr lang="en-US" sz="2000" dirty="0"/>
          </a:p>
          <a:p>
            <a:pPr algn="just"/>
            <a:r>
              <a:rPr lang="en-US" sz="2500" b="1" dirty="0"/>
              <a:t>“Um </a:t>
            </a:r>
            <a:r>
              <a:rPr lang="en-US" sz="2500" b="1" dirty="0" err="1"/>
              <a:t>resultado</a:t>
            </a:r>
            <a:r>
              <a:rPr lang="en-US" sz="2500" b="1" dirty="0"/>
              <a:t> </a:t>
            </a:r>
            <a:r>
              <a:rPr lang="en-US" sz="2500" b="1" dirty="0" err="1"/>
              <a:t>estatisticamente</a:t>
            </a:r>
            <a:r>
              <a:rPr lang="en-US" sz="2500" b="1" dirty="0"/>
              <a:t> </a:t>
            </a:r>
            <a:r>
              <a:rPr lang="en-US" sz="2500" b="1" dirty="0" err="1"/>
              <a:t>significante</a:t>
            </a:r>
            <a:r>
              <a:rPr lang="en-US" sz="2500" b="1" dirty="0"/>
              <a:t> é </a:t>
            </a:r>
            <a:r>
              <a:rPr lang="en-US" sz="2500" b="1" dirty="0" err="1"/>
              <a:t>importante</a:t>
            </a:r>
            <a:r>
              <a:rPr lang="en-US" sz="2500" b="1" dirty="0"/>
              <a:t> do </a:t>
            </a:r>
            <a:r>
              <a:rPr lang="en-US" sz="2500" b="1" dirty="0" err="1"/>
              <a:t>ponto</a:t>
            </a:r>
            <a:r>
              <a:rPr lang="en-US" sz="2500" b="1" dirty="0"/>
              <a:t> de vista </a:t>
            </a:r>
            <a:r>
              <a:rPr lang="en-US" sz="2500" b="1" dirty="0" err="1"/>
              <a:t>prático</a:t>
            </a:r>
            <a:r>
              <a:rPr lang="en-US" sz="2500" b="1" dirty="0"/>
              <a:t>”</a:t>
            </a:r>
          </a:p>
          <a:p>
            <a:pPr algn="just"/>
            <a:endParaRPr lang="en-US" sz="2000" dirty="0"/>
          </a:p>
          <a:p>
            <a:pPr algn="just"/>
            <a:r>
              <a:rPr lang="en-US" sz="2000" dirty="0" err="1"/>
              <a:t>Não</a:t>
            </a:r>
            <a:r>
              <a:rPr lang="en-US" sz="2000" dirty="0"/>
              <a:t>. </a:t>
            </a:r>
            <a:r>
              <a:rPr lang="en-US" sz="2000" dirty="0" err="1"/>
              <a:t>Muitas</a:t>
            </a:r>
            <a:r>
              <a:rPr lang="en-US" sz="2000" dirty="0"/>
              <a:t> </a:t>
            </a:r>
            <a:r>
              <a:rPr lang="en-US" sz="2000" dirty="0" err="1"/>
              <a:t>hipóteses</a:t>
            </a:r>
            <a:r>
              <a:rPr lang="en-US" sz="2000" dirty="0"/>
              <a:t> que </a:t>
            </a:r>
            <a:r>
              <a:rPr lang="en-US" sz="2000" dirty="0" err="1"/>
              <a:t>podemos</a:t>
            </a:r>
            <a:r>
              <a:rPr lang="en-US" sz="2000" dirty="0"/>
              <a:t> </a:t>
            </a:r>
            <a:r>
              <a:rPr lang="en-US" sz="2000" dirty="0" err="1"/>
              <a:t>testar</a:t>
            </a:r>
            <a:r>
              <a:rPr lang="en-US" sz="2000" dirty="0"/>
              <a:t> </a:t>
            </a:r>
            <a:r>
              <a:rPr lang="en-US" sz="2000" dirty="0" err="1"/>
              <a:t>são</a:t>
            </a:r>
            <a:r>
              <a:rPr lang="en-US" sz="2000" dirty="0"/>
              <a:t> </a:t>
            </a:r>
            <a:r>
              <a:rPr lang="en-US" sz="2000" dirty="0" err="1"/>
              <a:t>inúteis</a:t>
            </a:r>
            <a:r>
              <a:rPr lang="en-US" sz="2000" dirty="0"/>
              <a:t> do </a:t>
            </a:r>
            <a:r>
              <a:rPr lang="en-US" sz="2000" dirty="0" err="1"/>
              <a:t>ponto</a:t>
            </a:r>
            <a:r>
              <a:rPr lang="en-US" sz="2000" dirty="0"/>
              <a:t> de vista </a:t>
            </a:r>
            <a:r>
              <a:rPr lang="en-US" sz="2000" dirty="0" err="1"/>
              <a:t>prático</a:t>
            </a:r>
            <a:r>
              <a:rPr lang="en-US" sz="2000" dirty="0"/>
              <a:t>. Um </a:t>
            </a:r>
            <a:r>
              <a:rPr lang="en-US" sz="2000" dirty="0" err="1"/>
              <a:t>aumento</a:t>
            </a:r>
            <a:r>
              <a:rPr lang="en-US" sz="2000" dirty="0"/>
              <a:t> de 1% </a:t>
            </a:r>
            <a:r>
              <a:rPr lang="en-US" sz="2000" dirty="0" err="1"/>
              <a:t>pode</a:t>
            </a:r>
            <a:r>
              <a:rPr lang="en-US" sz="2000" dirty="0"/>
              <a:t> ser </a:t>
            </a:r>
            <a:r>
              <a:rPr lang="en-US" sz="2000" dirty="0" err="1"/>
              <a:t>grande</a:t>
            </a:r>
            <a:r>
              <a:rPr lang="en-US" sz="2000" dirty="0"/>
              <a:t> </a:t>
            </a:r>
            <a:r>
              <a:rPr lang="en-US" sz="2000" dirty="0" err="1"/>
              <a:t>ou</a:t>
            </a:r>
            <a:r>
              <a:rPr lang="en-US" sz="2000" dirty="0"/>
              <a:t> </a:t>
            </a:r>
            <a:r>
              <a:rPr lang="en-US" sz="2000" dirty="0" err="1"/>
              <a:t>pequeno</a:t>
            </a:r>
            <a:r>
              <a:rPr lang="en-US" sz="2000" dirty="0"/>
              <a:t> a </a:t>
            </a:r>
            <a:r>
              <a:rPr lang="en-US" sz="2000" dirty="0" err="1"/>
              <a:t>depender</a:t>
            </a:r>
            <a:r>
              <a:rPr lang="en-US" sz="2000" dirty="0"/>
              <a:t> do </a:t>
            </a:r>
            <a:r>
              <a:rPr lang="en-US" sz="2000" dirty="0" err="1"/>
              <a:t>contexto</a:t>
            </a:r>
            <a:r>
              <a:rPr lang="en-US" sz="2000" dirty="0"/>
              <a:t>, </a:t>
            </a:r>
            <a:r>
              <a:rPr lang="en-US" sz="2000" dirty="0" err="1"/>
              <a:t>não</a:t>
            </a:r>
            <a:r>
              <a:rPr lang="en-US" sz="2000" dirty="0"/>
              <a:t> </a:t>
            </a:r>
            <a:r>
              <a:rPr lang="en-US" sz="2000" dirty="0" err="1"/>
              <a:t>necessariamente</a:t>
            </a:r>
            <a:r>
              <a:rPr lang="en-US" sz="2000" dirty="0"/>
              <a:t> do valor-p.</a:t>
            </a:r>
          </a:p>
          <a:p>
            <a:pPr algn="just"/>
            <a:endParaRPr lang="en-US" sz="2000" dirty="0"/>
          </a:p>
          <a:p>
            <a:pPr algn="just"/>
            <a:r>
              <a:rPr lang="en-US" sz="2000" dirty="0" err="1"/>
              <a:t>Existem</a:t>
            </a:r>
            <a:r>
              <a:rPr lang="en-US" sz="2000" dirty="0"/>
              <a:t> </a:t>
            </a:r>
            <a:r>
              <a:rPr lang="en-US" sz="2000" dirty="0" err="1"/>
              <a:t>vários</a:t>
            </a:r>
            <a:r>
              <a:rPr lang="en-US" sz="2000" dirty="0"/>
              <a:t> papers e </a:t>
            </a:r>
            <a:r>
              <a:rPr lang="en-US" sz="2000" dirty="0" err="1"/>
              <a:t>muita</a:t>
            </a:r>
            <a:r>
              <a:rPr lang="en-US" sz="2000" dirty="0"/>
              <a:t> </a:t>
            </a:r>
            <a:r>
              <a:rPr lang="en-US" sz="2000" dirty="0" err="1"/>
              <a:t>polêmica</a:t>
            </a:r>
            <a:r>
              <a:rPr lang="en-US" sz="2000" dirty="0"/>
              <a:t> </a:t>
            </a:r>
            <a:r>
              <a:rPr lang="en-US" sz="2000" dirty="0" err="1"/>
              <a:t>sobre</a:t>
            </a:r>
            <a:r>
              <a:rPr lang="en-US" sz="2000" dirty="0"/>
              <a:t> se é </a:t>
            </a:r>
            <a:r>
              <a:rPr lang="en-US" sz="2000" dirty="0" err="1"/>
              <a:t>bom</a:t>
            </a:r>
            <a:r>
              <a:rPr lang="en-US" sz="2000" dirty="0"/>
              <a:t> usar valor-p, o que </a:t>
            </a:r>
            <a:r>
              <a:rPr lang="en-US" sz="2000" dirty="0" err="1"/>
              <a:t>ele</a:t>
            </a:r>
            <a:r>
              <a:rPr lang="en-US" sz="2000" dirty="0"/>
              <a:t> </a:t>
            </a:r>
            <a:r>
              <a:rPr lang="en-US" sz="2000" dirty="0" err="1"/>
              <a:t>quer</a:t>
            </a:r>
            <a:r>
              <a:rPr lang="en-US" sz="2000" dirty="0"/>
              <a:t> </a:t>
            </a:r>
            <a:r>
              <a:rPr lang="en-US" sz="2000" dirty="0" err="1"/>
              <a:t>dizer</a:t>
            </a:r>
            <a:r>
              <a:rPr lang="en-US" sz="2000" dirty="0"/>
              <a:t> etc. </a:t>
            </a:r>
            <a:r>
              <a:rPr lang="en-US" sz="2000" dirty="0" err="1"/>
              <a:t>Essas</a:t>
            </a:r>
            <a:r>
              <a:rPr lang="en-US" sz="2000" dirty="0"/>
              <a:t> duas </a:t>
            </a:r>
            <a:r>
              <a:rPr lang="en-US" sz="2000" dirty="0" err="1"/>
              <a:t>observações</a:t>
            </a:r>
            <a:r>
              <a:rPr lang="en-US" sz="2000" dirty="0"/>
              <a:t> </a:t>
            </a:r>
            <a:r>
              <a:rPr lang="en-US" sz="2000" dirty="0" err="1"/>
              <a:t>são</a:t>
            </a:r>
            <a:r>
              <a:rPr lang="en-US" sz="2000" dirty="0"/>
              <a:t> </a:t>
            </a:r>
            <a:r>
              <a:rPr lang="en-US" sz="2000" dirty="0" err="1"/>
              <a:t>importantes</a:t>
            </a:r>
            <a:r>
              <a:rPr lang="en-US" sz="2000" dirty="0"/>
              <a:t> e </a:t>
            </a:r>
            <a:r>
              <a:rPr lang="en-US" sz="2000" dirty="0" err="1"/>
              <a:t>tem</a:t>
            </a:r>
            <a:r>
              <a:rPr lang="en-US" sz="2000" dirty="0"/>
              <a:t> </a:t>
            </a:r>
            <a:r>
              <a:rPr lang="en-US" sz="2000" dirty="0" err="1"/>
              <a:t>muitas</a:t>
            </a:r>
            <a:r>
              <a:rPr lang="en-US" sz="2000" dirty="0"/>
              <a:t> </a:t>
            </a:r>
            <a:r>
              <a:rPr lang="en-US" sz="2000" dirty="0" err="1"/>
              <a:t>outras</a:t>
            </a:r>
            <a:r>
              <a:rPr lang="en-US" sz="2000" dirty="0"/>
              <a:t> </a:t>
            </a:r>
            <a:r>
              <a:rPr lang="en-US" sz="2000" dirty="0" err="1"/>
              <a:t>interessantes</a:t>
            </a:r>
            <a:r>
              <a:rPr lang="en-US" sz="2000" dirty="0"/>
              <a:t>. </a:t>
            </a:r>
          </a:p>
          <a:p>
            <a:pPr algn="just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81960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miley 3">
            <a:extLst>
              <a:ext uri="{FF2B5EF4-FFF2-40B4-BE49-F238E27FC236}">
                <a16:creationId xmlns:a16="http://schemas.microsoft.com/office/drawing/2014/main" id="{5201676E-BE39-A82A-12B5-FD6B0673B59E}"/>
              </a:ext>
            </a:extLst>
          </p:cNvPr>
          <p:cNvSpPr/>
          <p:nvPr/>
        </p:nvSpPr>
        <p:spPr>
          <a:xfrm>
            <a:off x="957533" y="1834548"/>
            <a:ext cx="914400" cy="914400"/>
          </a:xfrm>
          <a:prstGeom prst="smileyFac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Smiley 4">
            <a:extLst>
              <a:ext uri="{FF2B5EF4-FFF2-40B4-BE49-F238E27FC236}">
                <a16:creationId xmlns:a16="http://schemas.microsoft.com/office/drawing/2014/main" id="{FD30986A-2FC7-A8DB-5C88-C18D6B3B465D}"/>
              </a:ext>
            </a:extLst>
          </p:cNvPr>
          <p:cNvSpPr/>
          <p:nvPr/>
        </p:nvSpPr>
        <p:spPr>
          <a:xfrm>
            <a:off x="2002771" y="2001326"/>
            <a:ext cx="914400" cy="914400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Smiley 5">
            <a:extLst>
              <a:ext uri="{FF2B5EF4-FFF2-40B4-BE49-F238E27FC236}">
                <a16:creationId xmlns:a16="http://schemas.microsoft.com/office/drawing/2014/main" id="{393CCC1F-EC75-66DD-DE9E-6E28A6FB81C6}"/>
              </a:ext>
            </a:extLst>
          </p:cNvPr>
          <p:cNvSpPr/>
          <p:nvPr/>
        </p:nvSpPr>
        <p:spPr>
          <a:xfrm>
            <a:off x="3246416" y="3592899"/>
            <a:ext cx="914400" cy="914400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Smiley 6">
            <a:extLst>
              <a:ext uri="{FF2B5EF4-FFF2-40B4-BE49-F238E27FC236}">
                <a16:creationId xmlns:a16="http://schemas.microsoft.com/office/drawing/2014/main" id="{283021DE-BACE-CA9F-CA18-17DD78680F06}"/>
              </a:ext>
            </a:extLst>
          </p:cNvPr>
          <p:cNvSpPr/>
          <p:nvPr/>
        </p:nvSpPr>
        <p:spPr>
          <a:xfrm>
            <a:off x="1050988" y="3922141"/>
            <a:ext cx="914400" cy="914400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Smiley 7">
            <a:extLst>
              <a:ext uri="{FF2B5EF4-FFF2-40B4-BE49-F238E27FC236}">
                <a16:creationId xmlns:a16="http://schemas.microsoft.com/office/drawing/2014/main" id="{362DF7FB-FEF6-03A3-B46A-AE5F91DA9BD1}"/>
              </a:ext>
            </a:extLst>
          </p:cNvPr>
          <p:cNvSpPr/>
          <p:nvPr/>
        </p:nvSpPr>
        <p:spPr>
          <a:xfrm>
            <a:off x="2107724" y="3007741"/>
            <a:ext cx="914400" cy="914400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Smiley 8">
            <a:extLst>
              <a:ext uri="{FF2B5EF4-FFF2-40B4-BE49-F238E27FC236}">
                <a16:creationId xmlns:a16="http://schemas.microsoft.com/office/drawing/2014/main" id="{E3ADBB17-EEDE-76F8-7EDC-10ECCFBE1043}"/>
              </a:ext>
            </a:extLst>
          </p:cNvPr>
          <p:cNvSpPr/>
          <p:nvPr/>
        </p:nvSpPr>
        <p:spPr>
          <a:xfrm>
            <a:off x="1053865" y="4994692"/>
            <a:ext cx="914400" cy="914400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Smiley 9">
            <a:extLst>
              <a:ext uri="{FF2B5EF4-FFF2-40B4-BE49-F238E27FC236}">
                <a16:creationId xmlns:a16="http://schemas.microsoft.com/office/drawing/2014/main" id="{DFE53F68-9BD3-0464-71B1-28634665D397}"/>
              </a:ext>
            </a:extLst>
          </p:cNvPr>
          <p:cNvSpPr/>
          <p:nvPr/>
        </p:nvSpPr>
        <p:spPr>
          <a:xfrm>
            <a:off x="2211241" y="4106171"/>
            <a:ext cx="914400" cy="914400"/>
          </a:xfrm>
          <a:prstGeom prst="smileyFac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Smiley 10">
            <a:extLst>
              <a:ext uri="{FF2B5EF4-FFF2-40B4-BE49-F238E27FC236}">
                <a16:creationId xmlns:a16="http://schemas.microsoft.com/office/drawing/2014/main" id="{BB073DEC-DEDD-C751-D06B-6EA28AA1FC3C}"/>
              </a:ext>
            </a:extLst>
          </p:cNvPr>
          <p:cNvSpPr/>
          <p:nvPr/>
        </p:nvSpPr>
        <p:spPr>
          <a:xfrm>
            <a:off x="3059507" y="2170979"/>
            <a:ext cx="914400" cy="914400"/>
          </a:xfrm>
          <a:prstGeom prst="smileyFac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Smiley 11">
            <a:extLst>
              <a:ext uri="{FF2B5EF4-FFF2-40B4-BE49-F238E27FC236}">
                <a16:creationId xmlns:a16="http://schemas.microsoft.com/office/drawing/2014/main" id="{12167533-6A5D-4A32-1389-86E5C1E2454B}"/>
              </a:ext>
            </a:extLst>
          </p:cNvPr>
          <p:cNvSpPr/>
          <p:nvPr/>
        </p:nvSpPr>
        <p:spPr>
          <a:xfrm>
            <a:off x="963287" y="2849590"/>
            <a:ext cx="914400" cy="914400"/>
          </a:xfrm>
          <a:prstGeom prst="smileyFac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1D94BC5C-A384-7B6D-B73C-5326F96353DB}"/>
              </a:ext>
            </a:extLst>
          </p:cNvPr>
          <p:cNvSpPr txBox="1"/>
          <p:nvPr/>
        </p:nvSpPr>
        <p:spPr>
          <a:xfrm>
            <a:off x="507314" y="2107082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15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D725C51F-0FF8-9D46-B45F-681FF1FF47C2}"/>
              </a:ext>
            </a:extLst>
          </p:cNvPr>
          <p:cNvSpPr txBox="1"/>
          <p:nvPr/>
        </p:nvSpPr>
        <p:spPr>
          <a:xfrm>
            <a:off x="2209802" y="1585987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18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60A8AFAB-82F3-8B97-936E-C97467E2B4ED}"/>
              </a:ext>
            </a:extLst>
          </p:cNvPr>
          <p:cNvSpPr txBox="1"/>
          <p:nvPr/>
        </p:nvSpPr>
        <p:spPr>
          <a:xfrm>
            <a:off x="3300943" y="1801647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21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C95F98CA-20B3-94E9-2E01-3F687F4BA6C1}"/>
              </a:ext>
            </a:extLst>
          </p:cNvPr>
          <p:cNvSpPr txBox="1"/>
          <p:nvPr/>
        </p:nvSpPr>
        <p:spPr>
          <a:xfrm>
            <a:off x="4179614" y="3865433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23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10857ACE-7CD3-DDC1-2B97-5E6FEDC81E11}"/>
              </a:ext>
            </a:extLst>
          </p:cNvPr>
          <p:cNvSpPr txBox="1"/>
          <p:nvPr/>
        </p:nvSpPr>
        <p:spPr>
          <a:xfrm>
            <a:off x="485750" y="3122124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65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2DDE1B08-C8E7-06B8-F37C-DFA5E270F903}"/>
              </a:ext>
            </a:extLst>
          </p:cNvPr>
          <p:cNvSpPr txBox="1"/>
          <p:nvPr/>
        </p:nvSpPr>
        <p:spPr>
          <a:xfrm>
            <a:off x="3011854" y="3192574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43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25E276A8-0008-D099-4F9A-6127C1B0A60C}"/>
              </a:ext>
            </a:extLst>
          </p:cNvPr>
          <p:cNvSpPr txBox="1"/>
          <p:nvPr/>
        </p:nvSpPr>
        <p:spPr>
          <a:xfrm>
            <a:off x="3036505" y="4665618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22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6BD1DADC-7C7A-029A-0A57-28108A60E703}"/>
              </a:ext>
            </a:extLst>
          </p:cNvPr>
          <p:cNvSpPr txBox="1"/>
          <p:nvPr/>
        </p:nvSpPr>
        <p:spPr>
          <a:xfrm>
            <a:off x="619460" y="4194039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50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C29DB324-0435-BC32-470E-6CF1F6C96FEF}"/>
              </a:ext>
            </a:extLst>
          </p:cNvPr>
          <p:cNvSpPr txBox="1"/>
          <p:nvPr/>
        </p:nvSpPr>
        <p:spPr>
          <a:xfrm>
            <a:off x="1965388" y="5267226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61</a:t>
            </a:r>
          </a:p>
        </p:txBody>
      </p:sp>
      <p:sp>
        <p:nvSpPr>
          <p:cNvPr id="2" name="Smiley 1">
            <a:extLst>
              <a:ext uri="{FF2B5EF4-FFF2-40B4-BE49-F238E27FC236}">
                <a16:creationId xmlns:a16="http://schemas.microsoft.com/office/drawing/2014/main" id="{C4EAE717-851B-E7CA-E8EB-7F72D3FCCEDB}"/>
              </a:ext>
            </a:extLst>
          </p:cNvPr>
          <p:cNvSpPr/>
          <p:nvPr/>
        </p:nvSpPr>
        <p:spPr>
          <a:xfrm>
            <a:off x="5230372" y="1794929"/>
            <a:ext cx="914400" cy="914400"/>
          </a:xfrm>
          <a:prstGeom prst="smileyFac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Smiley 2">
            <a:extLst>
              <a:ext uri="{FF2B5EF4-FFF2-40B4-BE49-F238E27FC236}">
                <a16:creationId xmlns:a16="http://schemas.microsoft.com/office/drawing/2014/main" id="{163062AF-9295-3E75-32D3-6B2CA3D8AF04}"/>
              </a:ext>
            </a:extLst>
          </p:cNvPr>
          <p:cNvSpPr/>
          <p:nvPr/>
        </p:nvSpPr>
        <p:spPr>
          <a:xfrm>
            <a:off x="6275610" y="1961707"/>
            <a:ext cx="914400" cy="914400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2" name="Smiley 21">
            <a:extLst>
              <a:ext uri="{FF2B5EF4-FFF2-40B4-BE49-F238E27FC236}">
                <a16:creationId xmlns:a16="http://schemas.microsoft.com/office/drawing/2014/main" id="{91ED72CD-4C17-AE58-D527-21125142F208}"/>
              </a:ext>
            </a:extLst>
          </p:cNvPr>
          <p:cNvSpPr/>
          <p:nvPr/>
        </p:nvSpPr>
        <p:spPr>
          <a:xfrm>
            <a:off x="7519255" y="3553280"/>
            <a:ext cx="914400" cy="914400"/>
          </a:xfrm>
          <a:prstGeom prst="smileyFac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3" name="Smiley 22">
            <a:extLst>
              <a:ext uri="{FF2B5EF4-FFF2-40B4-BE49-F238E27FC236}">
                <a16:creationId xmlns:a16="http://schemas.microsoft.com/office/drawing/2014/main" id="{781574D3-2D5D-DC36-A5FC-C9313E849053}"/>
              </a:ext>
            </a:extLst>
          </p:cNvPr>
          <p:cNvSpPr/>
          <p:nvPr/>
        </p:nvSpPr>
        <p:spPr>
          <a:xfrm>
            <a:off x="5323827" y="3882522"/>
            <a:ext cx="914400" cy="914400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4" name="Smiley 23">
            <a:extLst>
              <a:ext uri="{FF2B5EF4-FFF2-40B4-BE49-F238E27FC236}">
                <a16:creationId xmlns:a16="http://schemas.microsoft.com/office/drawing/2014/main" id="{48AF76F4-A042-D041-A6F8-545AFFAF21DD}"/>
              </a:ext>
            </a:extLst>
          </p:cNvPr>
          <p:cNvSpPr/>
          <p:nvPr/>
        </p:nvSpPr>
        <p:spPr>
          <a:xfrm>
            <a:off x="6380563" y="2968122"/>
            <a:ext cx="914400" cy="914400"/>
          </a:xfrm>
          <a:prstGeom prst="smileyFac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5" name="Smiley 24">
            <a:extLst>
              <a:ext uri="{FF2B5EF4-FFF2-40B4-BE49-F238E27FC236}">
                <a16:creationId xmlns:a16="http://schemas.microsoft.com/office/drawing/2014/main" id="{2C84161B-1696-142E-74C8-D59E5D20E32F}"/>
              </a:ext>
            </a:extLst>
          </p:cNvPr>
          <p:cNvSpPr/>
          <p:nvPr/>
        </p:nvSpPr>
        <p:spPr>
          <a:xfrm>
            <a:off x="5326704" y="4955073"/>
            <a:ext cx="914400" cy="914400"/>
          </a:xfrm>
          <a:prstGeom prst="smileyFac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6" name="Smiley 25">
            <a:extLst>
              <a:ext uri="{FF2B5EF4-FFF2-40B4-BE49-F238E27FC236}">
                <a16:creationId xmlns:a16="http://schemas.microsoft.com/office/drawing/2014/main" id="{6A9F5ED7-4DA9-5AF0-33F0-5584902C4A65}"/>
              </a:ext>
            </a:extLst>
          </p:cNvPr>
          <p:cNvSpPr/>
          <p:nvPr/>
        </p:nvSpPr>
        <p:spPr>
          <a:xfrm>
            <a:off x="6484080" y="4066552"/>
            <a:ext cx="914400" cy="914400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7" name="Smiley 26">
            <a:extLst>
              <a:ext uri="{FF2B5EF4-FFF2-40B4-BE49-F238E27FC236}">
                <a16:creationId xmlns:a16="http://schemas.microsoft.com/office/drawing/2014/main" id="{7B554C16-946F-B4C7-8A04-6B0BFDD64FC5}"/>
              </a:ext>
            </a:extLst>
          </p:cNvPr>
          <p:cNvSpPr/>
          <p:nvPr/>
        </p:nvSpPr>
        <p:spPr>
          <a:xfrm>
            <a:off x="7332346" y="2131360"/>
            <a:ext cx="914400" cy="914400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8" name="Smiley 27">
            <a:extLst>
              <a:ext uri="{FF2B5EF4-FFF2-40B4-BE49-F238E27FC236}">
                <a16:creationId xmlns:a16="http://schemas.microsoft.com/office/drawing/2014/main" id="{82DA5B3A-FE7D-E5EA-0CBB-6E91A3A9F816}"/>
              </a:ext>
            </a:extLst>
          </p:cNvPr>
          <p:cNvSpPr/>
          <p:nvPr/>
        </p:nvSpPr>
        <p:spPr>
          <a:xfrm>
            <a:off x="5236126" y="2809971"/>
            <a:ext cx="914400" cy="914400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B88314A1-E95B-BCB6-97A1-EEA5EE6BD024}"/>
              </a:ext>
            </a:extLst>
          </p:cNvPr>
          <p:cNvSpPr txBox="1"/>
          <p:nvPr/>
        </p:nvSpPr>
        <p:spPr>
          <a:xfrm>
            <a:off x="4780153" y="2067463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10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09540FAF-4708-DD28-AF01-48E5A89F2A8A}"/>
              </a:ext>
            </a:extLst>
          </p:cNvPr>
          <p:cNvSpPr txBox="1"/>
          <p:nvPr/>
        </p:nvSpPr>
        <p:spPr>
          <a:xfrm>
            <a:off x="6482641" y="1546368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11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B74FA270-35E7-E6A3-4B19-19B83EF0820D}"/>
              </a:ext>
            </a:extLst>
          </p:cNvPr>
          <p:cNvSpPr txBox="1"/>
          <p:nvPr/>
        </p:nvSpPr>
        <p:spPr>
          <a:xfrm>
            <a:off x="7573782" y="1762028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14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241B544A-3FBB-9F97-62F2-2F40450D32FD}"/>
              </a:ext>
            </a:extLst>
          </p:cNvPr>
          <p:cNvSpPr txBox="1"/>
          <p:nvPr/>
        </p:nvSpPr>
        <p:spPr>
          <a:xfrm>
            <a:off x="8452453" y="3825814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22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E96598E2-1D63-10F6-98E2-87468482C069}"/>
              </a:ext>
            </a:extLst>
          </p:cNvPr>
          <p:cNvSpPr txBox="1"/>
          <p:nvPr/>
        </p:nvSpPr>
        <p:spPr>
          <a:xfrm>
            <a:off x="4758589" y="3082505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31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9D7FB71A-726F-81D2-80DB-157871C8DA9F}"/>
              </a:ext>
            </a:extLst>
          </p:cNvPr>
          <p:cNvSpPr txBox="1"/>
          <p:nvPr/>
        </p:nvSpPr>
        <p:spPr>
          <a:xfrm>
            <a:off x="7284693" y="3152955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21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4411AD1A-D878-57CA-EF7F-D9DC7DF9B93A}"/>
              </a:ext>
            </a:extLst>
          </p:cNvPr>
          <p:cNvSpPr txBox="1"/>
          <p:nvPr/>
        </p:nvSpPr>
        <p:spPr>
          <a:xfrm>
            <a:off x="7309344" y="4625999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32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42254AD0-4D2D-2E28-0896-CA771E187409}"/>
              </a:ext>
            </a:extLst>
          </p:cNvPr>
          <p:cNvSpPr txBox="1"/>
          <p:nvPr/>
        </p:nvSpPr>
        <p:spPr>
          <a:xfrm>
            <a:off x="4892299" y="4154420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50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1B846296-D97A-C8BA-CE26-AF7C79DAC54C}"/>
              </a:ext>
            </a:extLst>
          </p:cNvPr>
          <p:cNvSpPr txBox="1"/>
          <p:nvPr/>
        </p:nvSpPr>
        <p:spPr>
          <a:xfrm>
            <a:off x="6238227" y="5227607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91</a:t>
            </a:r>
          </a:p>
        </p:txBody>
      </p:sp>
      <p:sp>
        <p:nvSpPr>
          <p:cNvPr id="38" name="Título 37">
            <a:extLst>
              <a:ext uri="{FF2B5EF4-FFF2-40B4-BE49-F238E27FC236}">
                <a16:creationId xmlns:a16="http://schemas.microsoft.com/office/drawing/2014/main" id="{BCCEB71A-289B-6DEF-2B28-30ADDCC96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15569"/>
          </a:xfrm>
        </p:spPr>
        <p:txBody>
          <a:bodyPr>
            <a:normAutofit fontScale="90000"/>
          </a:bodyPr>
          <a:lstStyle/>
          <a:p>
            <a:r>
              <a:rPr lang="pt-BR" dirty="0"/>
              <a:t>Uma amostra possível (tamanho amostral n = 8)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309EFF29-1D84-DBFD-1A34-3DB923FE00DA}"/>
              </a:ext>
            </a:extLst>
          </p:cNvPr>
          <p:cNvSpPr txBox="1"/>
          <p:nvPr/>
        </p:nvSpPr>
        <p:spPr>
          <a:xfrm>
            <a:off x="9379921" y="1548051"/>
            <a:ext cx="1765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Média</a:t>
            </a:r>
            <a:r>
              <a:rPr lang="pt-BR" dirty="0"/>
              <a:t>: 33,3375 </a:t>
            </a: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BC0AA378-DA23-DCD8-B01D-D1FA4CCAB43C}"/>
              </a:ext>
            </a:extLst>
          </p:cNvPr>
          <p:cNvSpPr txBox="1"/>
          <p:nvPr/>
        </p:nvSpPr>
        <p:spPr>
          <a:xfrm>
            <a:off x="9379921" y="1936560"/>
            <a:ext cx="1765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Máximo</a:t>
            </a:r>
            <a:r>
              <a:rPr lang="pt-BR" dirty="0"/>
              <a:t>: 91</a:t>
            </a: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8BED441C-5BA7-2209-CE05-9D4F02F43AEE}"/>
              </a:ext>
            </a:extLst>
          </p:cNvPr>
          <p:cNvSpPr txBox="1"/>
          <p:nvPr/>
        </p:nvSpPr>
        <p:spPr>
          <a:xfrm>
            <a:off x="9379921" y="2333695"/>
            <a:ext cx="1765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Mínimo</a:t>
            </a:r>
            <a:r>
              <a:rPr lang="pt-BR" dirty="0"/>
              <a:t>: 10 </a:t>
            </a: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A9979C51-BD40-AC14-6564-41D8CAE05AEE}"/>
              </a:ext>
            </a:extLst>
          </p:cNvPr>
          <p:cNvSpPr txBox="1"/>
          <p:nvPr/>
        </p:nvSpPr>
        <p:spPr>
          <a:xfrm>
            <a:off x="9379921" y="2691441"/>
            <a:ext cx="1765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Desvio Padrão</a:t>
            </a:r>
            <a:r>
              <a:rPr lang="pt-BR" dirty="0"/>
              <a:t>: 26,88 </a:t>
            </a:r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186758EC-1519-DDFC-324A-E610D0742D17}"/>
              </a:ext>
            </a:extLst>
          </p:cNvPr>
          <p:cNvSpPr txBox="1"/>
          <p:nvPr/>
        </p:nvSpPr>
        <p:spPr>
          <a:xfrm>
            <a:off x="10708257" y="2197529"/>
            <a:ext cx="14837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accent6">
                    <a:lumMod val="50000"/>
                  </a:schemeClr>
                </a:solidFill>
              </a:rPr>
              <a:t>Amostral</a:t>
            </a: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34124568-6CF1-9992-B057-F231671E46CE}"/>
              </a:ext>
            </a:extLst>
          </p:cNvPr>
          <p:cNvSpPr txBox="1"/>
          <p:nvPr/>
        </p:nvSpPr>
        <p:spPr>
          <a:xfrm>
            <a:off x="9379921" y="3334218"/>
            <a:ext cx="14837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accent6">
                    <a:lumMod val="50000"/>
                  </a:schemeClr>
                </a:solidFill>
              </a:rPr>
              <a:t>Amostra 1</a:t>
            </a:r>
          </a:p>
        </p:txBody>
      </p:sp>
    </p:spTree>
    <p:extLst>
      <p:ext uri="{BB962C8B-B14F-4D97-AF65-F5344CB8AC3E}">
        <p14:creationId xmlns:p14="http://schemas.microsoft.com/office/powerpoint/2010/main" val="1003198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ítulo 37">
            <a:extLst>
              <a:ext uri="{FF2B5EF4-FFF2-40B4-BE49-F238E27FC236}">
                <a16:creationId xmlns:a16="http://schemas.microsoft.com/office/drawing/2014/main" id="{BCCEB71A-289B-6DEF-2B28-30ADDCC96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15569"/>
          </a:xfrm>
        </p:spPr>
        <p:txBody>
          <a:bodyPr>
            <a:noAutofit/>
          </a:bodyPr>
          <a:lstStyle/>
          <a:p>
            <a:r>
              <a:rPr lang="pt-BR" sz="3000" b="1" dirty="0"/>
              <a:t>Outras consequências do TCL | Intervalos de confiança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154A4FC-32CB-BBC7-6F01-9DD803B3684E}"/>
              </a:ext>
            </a:extLst>
          </p:cNvPr>
          <p:cNvSpPr txBox="1"/>
          <p:nvPr/>
        </p:nvSpPr>
        <p:spPr>
          <a:xfrm>
            <a:off x="838200" y="1375523"/>
            <a:ext cx="10609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132BC96C-A0E2-B7DE-EEFC-5FC8ABEEEA47}"/>
                  </a:ext>
                </a:extLst>
              </p:cNvPr>
              <p:cNvSpPr txBox="1"/>
              <p:nvPr/>
            </p:nvSpPr>
            <p:spPr>
              <a:xfrm>
                <a:off x="838200" y="1548051"/>
                <a:ext cx="10609051" cy="4093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pt-BR" sz="2000" dirty="0"/>
                  <a:t>No contexto de amostragem o TCL diz, em outras palavras, que </a:t>
                </a:r>
                <a:r>
                  <a:rPr lang="pt-BR" sz="2000" b="1" dirty="0"/>
                  <a:t>não importa qual seja a verdadeira media </a:t>
                </a:r>
                <a:r>
                  <a:rPr lang="pt-BR" sz="2000" dirty="0"/>
                  <a:t>o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pt-BR" sz="2000" b="1" dirty="0"/>
                  <a:t> tem alta chance </a:t>
                </a:r>
                <a:r>
                  <a:rPr lang="pt-BR" sz="2000" dirty="0"/>
                  <a:t>de ficar perto da verdadeira média </a:t>
                </a:r>
                <a14:m>
                  <m:oMath xmlns:m="http://schemas.openxmlformats.org/officeDocument/2006/math"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endParaRPr lang="pt-BR" sz="2000" b="1" dirty="0"/>
              </a:p>
              <a:p>
                <a:pPr algn="just"/>
                <a:endParaRPr lang="pt-BR" sz="2000" b="1" dirty="0"/>
              </a:p>
              <a:p>
                <a:pPr algn="just"/>
                <a:r>
                  <a:rPr lang="pt-BR" sz="2000" dirty="0"/>
                  <a:t>Sendo assim, no caso das proporções 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2000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pt-BR" sz="2000" b="0" i="0" smtClean="0">
                        <a:latin typeface="Cambria Math" panose="02040503050406030204" pitchFamily="18" charset="0"/>
                      </a:rPr>
                      <m:t>=50%</m:t>
                    </m:r>
                  </m:oMath>
                </a14:m>
                <a:r>
                  <a:rPr lang="pt-BR" sz="2000" dirty="0"/>
                  <a:t>, a probabilidade de sorteamos uma amostra em que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pt-BR" sz="2000" b="1" dirty="0"/>
                  <a:t> </a:t>
                </a:r>
                <a:r>
                  <a:rPr lang="pt-BR" sz="2000" dirty="0"/>
                  <a:t>dá </a:t>
                </a:r>
                <a14:m>
                  <m:oMath xmlns:m="http://schemas.openxmlformats.org/officeDocument/2006/math"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1%</m:t>
                    </m:r>
                  </m:oMath>
                </a14:m>
                <a:r>
                  <a:rPr lang="pt-BR" sz="2000" b="1" dirty="0"/>
                  <a:t> é muito muito improvável, e só fica mais improvável conforme n aumenta</a:t>
                </a:r>
              </a:p>
              <a:p>
                <a:pPr algn="just"/>
                <a:endParaRPr lang="pt-BR" sz="2000" dirty="0"/>
              </a:p>
              <a:p>
                <a:pPr algn="just"/>
                <a:r>
                  <a:rPr lang="pt-BR" sz="2000" dirty="0"/>
                  <a:t>Podemos nos perguntar então se não tem como colocarmos limites de variação a partir de um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pt-BR" sz="2000" dirty="0"/>
                  <a:t>. Eu não sei o verdadeiro valor de </a:t>
                </a:r>
                <a14:m>
                  <m:oMath xmlns:m="http://schemas.openxmlformats.org/officeDocument/2006/math"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pt-BR" sz="2000" dirty="0"/>
                  <a:t>, mas tem uma porção de </a:t>
                </a:r>
                <a14:m>
                  <m:oMath xmlns:m="http://schemas.openxmlformats.org/officeDocument/2006/math"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pt-BR" sz="2000" dirty="0"/>
                  <a:t> que eu rejeitaria no teste de hipóteses de média.</a:t>
                </a:r>
              </a:p>
              <a:p>
                <a:pPr algn="just"/>
                <a:endParaRPr lang="pt-BR" sz="2000" dirty="0"/>
              </a:p>
              <a:p>
                <a:pPr algn="just"/>
                <a:r>
                  <a:rPr lang="pt-BR" sz="2000" dirty="0"/>
                  <a:t>O conjunto de </a:t>
                </a:r>
                <a14:m>
                  <m:oMath xmlns:m="http://schemas.openxmlformats.org/officeDocument/2006/math"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pt-BR" sz="2000" dirty="0"/>
                  <a:t> “que eu não rejeito” após ver um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pt-BR" sz="2000" dirty="0"/>
                  <a:t> é o que chamamos de </a:t>
                </a:r>
                <a:r>
                  <a:rPr lang="pt-BR" sz="2000" b="1" dirty="0"/>
                  <a:t>intervalo de confiança</a:t>
                </a:r>
              </a:p>
              <a:p>
                <a:pPr algn="just"/>
                <a:endParaRPr lang="en-US" sz="2000" dirty="0"/>
              </a:p>
            </p:txBody>
          </p:sp>
        </mc:Choice>
        <mc:Fallback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132BC96C-A0E2-B7DE-EEFC-5FC8ABEEEA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48051"/>
                <a:ext cx="10609051" cy="4093428"/>
              </a:xfrm>
              <a:prstGeom prst="rect">
                <a:avLst/>
              </a:prstGeom>
              <a:blipFill>
                <a:blip r:embed="rId2"/>
                <a:stretch>
                  <a:fillRect l="-632" t="-894" r="-57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49715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ítulo 37">
            <a:extLst>
              <a:ext uri="{FF2B5EF4-FFF2-40B4-BE49-F238E27FC236}">
                <a16:creationId xmlns:a16="http://schemas.microsoft.com/office/drawing/2014/main" id="{BCCEB71A-289B-6DEF-2B28-30ADDCC96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15569"/>
          </a:xfrm>
        </p:spPr>
        <p:txBody>
          <a:bodyPr>
            <a:noAutofit/>
          </a:bodyPr>
          <a:lstStyle/>
          <a:p>
            <a:r>
              <a:rPr lang="pt-BR" sz="3800" b="1" dirty="0"/>
              <a:t>Questões de linguagem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154A4FC-32CB-BBC7-6F01-9DD803B3684E}"/>
              </a:ext>
            </a:extLst>
          </p:cNvPr>
          <p:cNvSpPr txBox="1"/>
          <p:nvPr/>
        </p:nvSpPr>
        <p:spPr>
          <a:xfrm>
            <a:off x="838200" y="1375523"/>
            <a:ext cx="10609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132BC96C-A0E2-B7DE-EEFC-5FC8ABEEEA47}"/>
                  </a:ext>
                </a:extLst>
              </p:cNvPr>
              <p:cNvSpPr txBox="1"/>
              <p:nvPr/>
            </p:nvSpPr>
            <p:spPr>
              <a:xfrm>
                <a:off x="838200" y="1548051"/>
                <a:ext cx="10609051" cy="53245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pt-BR" sz="2000" dirty="0"/>
                  <a:t>Estatísticos são muito muito </a:t>
                </a:r>
                <a:r>
                  <a:rPr lang="pt-BR" sz="2000" strike="sngStrike" dirty="0"/>
                  <a:t>chatos</a:t>
                </a:r>
                <a:r>
                  <a:rPr lang="pt-BR" sz="2000" dirty="0"/>
                  <a:t> rigorosos com a linguagem que usamos para expressar os conceitos estatísticos</a:t>
                </a:r>
              </a:p>
              <a:p>
                <a:pPr algn="just"/>
                <a:endParaRPr lang="pt-BR" sz="2000" strike="sngStrike" dirty="0"/>
              </a:p>
              <a:p>
                <a:pPr algn="just"/>
                <a:r>
                  <a:rPr lang="pt-BR" sz="2000" dirty="0"/>
                  <a:t>Às vezes duas “frases estatísticas” similares em português são entendidas de maneira diferentes por estatísticos/metodólogos </a:t>
                </a:r>
                <a:r>
                  <a:rPr lang="pt-BR" sz="2000" dirty="0" err="1"/>
                  <a:t>etc</a:t>
                </a:r>
                <a:endParaRPr lang="pt-BR" sz="2000" dirty="0"/>
              </a:p>
              <a:p>
                <a:pPr algn="just"/>
                <a:endParaRPr lang="pt-BR" sz="2000" dirty="0"/>
              </a:p>
              <a:p>
                <a:pPr algn="just"/>
                <a:r>
                  <a:rPr lang="pt-BR" sz="2000" dirty="0"/>
                  <a:t>Às vezes esses detalhes só importam para os estatísticos, às vezes a chatice compensa</a:t>
                </a:r>
              </a:p>
              <a:p>
                <a:pPr algn="just"/>
                <a:endParaRPr lang="pt-BR" sz="2000" dirty="0"/>
              </a:p>
              <a:p>
                <a:pPr algn="just"/>
                <a:r>
                  <a:rPr lang="pt-BR" sz="2000" dirty="0"/>
                  <a:t>Compare:</a:t>
                </a:r>
              </a:p>
              <a:p>
                <a:pPr algn="just"/>
                <a:endParaRPr lang="pt-BR" sz="2000" dirty="0"/>
              </a:p>
              <a:p>
                <a:pPr algn="just"/>
                <a:r>
                  <a:rPr lang="pt-BR" sz="2000" dirty="0"/>
                  <a:t>“S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2000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pt-BR" sz="2000" b="0" i="0" smtClean="0">
                        <a:latin typeface="Cambria Math" panose="02040503050406030204" pitchFamily="18" charset="0"/>
                      </a:rPr>
                      <m:t>=50%</m:t>
                    </m:r>
                  </m:oMath>
                </a14:m>
                <a:r>
                  <a:rPr lang="pt-BR" sz="2000" dirty="0"/>
                  <a:t>, a probabilidade de sorteamos uma amostra em que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pt-BR" sz="2000" b="1" dirty="0"/>
                  <a:t> </a:t>
                </a:r>
                <a:r>
                  <a:rPr lang="pt-BR" sz="2000" dirty="0"/>
                  <a:t>dá </a:t>
                </a:r>
                <a14:m>
                  <m:oMath xmlns:m="http://schemas.openxmlformats.org/officeDocument/2006/math"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1%</m:t>
                    </m:r>
                  </m:oMath>
                </a14:m>
                <a:r>
                  <a:rPr lang="pt-BR" sz="2000" b="1" dirty="0"/>
                  <a:t> é muito muito improvável, e só fica mais improvável conforme n aumenta</a:t>
                </a:r>
                <a:r>
                  <a:rPr lang="pt-BR" sz="2000" dirty="0"/>
                  <a:t>”</a:t>
                </a:r>
              </a:p>
              <a:p>
                <a:pPr algn="just"/>
                <a:endParaRPr lang="pt-BR" sz="2000" b="1" dirty="0"/>
              </a:p>
              <a:p>
                <a:pPr algn="just"/>
                <a:r>
                  <a:rPr lang="pt-BR" sz="2000" dirty="0"/>
                  <a:t>“Se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pt-BR" sz="2000" b="0" i="1" dirty="0" smtClean="0">
                        <a:latin typeface="Cambria Math" panose="02040503050406030204" pitchFamily="18" charset="0"/>
                      </a:rPr>
                      <m:t>=2%</m:t>
                    </m:r>
                  </m:oMath>
                </a14:m>
                <a:r>
                  <a:rPr lang="pt-BR" sz="2000" dirty="0"/>
                  <a:t> então é muito improvável que </a:t>
                </a:r>
                <a14:m>
                  <m:oMath xmlns:m="http://schemas.openxmlformats.org/officeDocument/2006/math"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=50%</m:t>
                    </m:r>
                  </m:oMath>
                </a14:m>
                <a:r>
                  <a:rPr lang="pt-BR" sz="2000" dirty="0"/>
                  <a:t> e isso só fica mais improvável conforme n aumenta”</a:t>
                </a:r>
              </a:p>
              <a:p>
                <a:pPr algn="just"/>
                <a:endParaRPr lang="pt-BR" sz="2000" dirty="0"/>
              </a:p>
              <a:p>
                <a:pPr algn="just"/>
                <a:endParaRPr lang="pt-BR" sz="2000" dirty="0"/>
              </a:p>
            </p:txBody>
          </p:sp>
        </mc:Choice>
        <mc:Fallback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132BC96C-A0E2-B7DE-EEFC-5FC8ABEEEA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48051"/>
                <a:ext cx="10609051" cy="5324535"/>
              </a:xfrm>
              <a:prstGeom prst="rect">
                <a:avLst/>
              </a:prstGeom>
              <a:blipFill>
                <a:blip r:embed="rId2"/>
                <a:stretch>
                  <a:fillRect l="-632" t="-687" r="-57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8976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ítulo 37">
            <a:extLst>
              <a:ext uri="{FF2B5EF4-FFF2-40B4-BE49-F238E27FC236}">
                <a16:creationId xmlns:a16="http://schemas.microsoft.com/office/drawing/2014/main" id="{BCCEB71A-289B-6DEF-2B28-30ADDCC96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15569"/>
          </a:xfrm>
        </p:spPr>
        <p:txBody>
          <a:bodyPr>
            <a:noAutofit/>
          </a:bodyPr>
          <a:lstStyle/>
          <a:p>
            <a:r>
              <a:rPr lang="pt-BR" sz="3800" b="1" dirty="0"/>
              <a:t>Questões de linguagem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154A4FC-32CB-BBC7-6F01-9DD803B3684E}"/>
              </a:ext>
            </a:extLst>
          </p:cNvPr>
          <p:cNvSpPr txBox="1"/>
          <p:nvPr/>
        </p:nvSpPr>
        <p:spPr>
          <a:xfrm>
            <a:off x="838200" y="1375523"/>
            <a:ext cx="10609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132BC96C-A0E2-B7DE-EEFC-5FC8ABEEEA47}"/>
                  </a:ext>
                </a:extLst>
              </p:cNvPr>
              <p:cNvSpPr txBox="1"/>
              <p:nvPr/>
            </p:nvSpPr>
            <p:spPr>
              <a:xfrm>
                <a:off x="838200" y="1548051"/>
                <a:ext cx="10609051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pt-BR" sz="2000" dirty="0"/>
                  <a:t>“S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2000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pt-BR" sz="2000" b="0" i="0" smtClean="0">
                        <a:latin typeface="Cambria Math" panose="02040503050406030204" pitchFamily="18" charset="0"/>
                      </a:rPr>
                      <m:t>=50%</m:t>
                    </m:r>
                  </m:oMath>
                </a14:m>
                <a:r>
                  <a:rPr lang="pt-BR" sz="2000" dirty="0"/>
                  <a:t>, a probabilidade de sorteamos uma amostra em que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pt-BR" sz="2000" b="1" dirty="0"/>
                  <a:t> </a:t>
                </a:r>
                <a:r>
                  <a:rPr lang="pt-BR" sz="2000" dirty="0"/>
                  <a:t>dá </a:t>
                </a:r>
                <a14:m>
                  <m:oMath xmlns:m="http://schemas.openxmlformats.org/officeDocument/2006/math"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1%</m:t>
                    </m:r>
                  </m:oMath>
                </a14:m>
                <a:r>
                  <a:rPr lang="pt-BR" sz="2000" b="1" dirty="0"/>
                  <a:t> é muito muito improvável, e só fica mais improvável conforme n aumenta</a:t>
                </a:r>
                <a:r>
                  <a:rPr lang="pt-BR" sz="2000" dirty="0"/>
                  <a:t>”</a:t>
                </a:r>
              </a:p>
              <a:p>
                <a:pPr algn="just"/>
                <a:endParaRPr lang="pt-BR" sz="2000" b="1" dirty="0"/>
              </a:p>
              <a:p>
                <a:pPr algn="just"/>
                <a:r>
                  <a:rPr lang="pt-BR" sz="2000" dirty="0"/>
                  <a:t>“Se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pt-BR" sz="2000" b="0" i="1" dirty="0" smtClean="0">
                        <a:latin typeface="Cambria Math" panose="02040503050406030204" pitchFamily="18" charset="0"/>
                      </a:rPr>
                      <m:t>=2%</m:t>
                    </m:r>
                  </m:oMath>
                </a14:m>
                <a:r>
                  <a:rPr lang="pt-BR" sz="2000" dirty="0"/>
                  <a:t> então é muito improvável que </a:t>
                </a:r>
                <a14:m>
                  <m:oMath xmlns:m="http://schemas.openxmlformats.org/officeDocument/2006/math"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=50%</m:t>
                    </m:r>
                  </m:oMath>
                </a14:m>
                <a:r>
                  <a:rPr lang="pt-BR" sz="2000" dirty="0"/>
                  <a:t> e isso só fica mais improvável conforme n aumenta”</a:t>
                </a:r>
              </a:p>
              <a:p>
                <a:pPr algn="just"/>
                <a:endParaRPr lang="pt-BR" sz="2000" dirty="0"/>
              </a:p>
              <a:p>
                <a:pPr algn="just"/>
                <a:r>
                  <a:rPr lang="pt-BR" sz="2000" dirty="0"/>
                  <a:t>Parece um pouco a mesma coisa</a:t>
                </a:r>
              </a:p>
              <a:p>
                <a:pPr algn="just"/>
                <a:endParaRPr lang="pt-BR" sz="2000" dirty="0"/>
              </a:p>
              <a:p>
                <a:pPr algn="just"/>
                <a:r>
                  <a:rPr lang="pt-BR" sz="2000" dirty="0"/>
                  <a:t>Por isso matemática fica cada vez mais importante conforme estudamos estatística:</a:t>
                </a:r>
              </a:p>
              <a:p>
                <a:pPr algn="just"/>
                <a:endParaRPr lang="pt-BR" sz="2000" dirty="0"/>
              </a:p>
              <a:p>
                <a:pPr algn="just"/>
                <a:endParaRPr lang="pt-BR" sz="2000" dirty="0"/>
              </a:p>
              <a:p>
                <a:pPr algn="just"/>
                <a:endParaRPr lang="pt-BR" sz="2000" dirty="0"/>
              </a:p>
            </p:txBody>
          </p:sp>
        </mc:Choice>
        <mc:Fallback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132BC96C-A0E2-B7DE-EEFC-5FC8ABEEEA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48051"/>
                <a:ext cx="10609051" cy="3785652"/>
              </a:xfrm>
              <a:prstGeom prst="rect">
                <a:avLst/>
              </a:prstGeom>
              <a:blipFill>
                <a:blip r:embed="rId2"/>
                <a:stretch>
                  <a:fillRect l="-632" t="-805" r="-57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77412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ítulo 37">
            <a:extLst>
              <a:ext uri="{FF2B5EF4-FFF2-40B4-BE49-F238E27FC236}">
                <a16:creationId xmlns:a16="http://schemas.microsoft.com/office/drawing/2014/main" id="{BCCEB71A-289B-6DEF-2B28-30ADDCC96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15569"/>
          </a:xfrm>
        </p:spPr>
        <p:txBody>
          <a:bodyPr>
            <a:noAutofit/>
          </a:bodyPr>
          <a:lstStyle/>
          <a:p>
            <a:r>
              <a:rPr lang="pt-BR" sz="3800" b="1" dirty="0"/>
              <a:t>Questões de linguagem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154A4FC-32CB-BBC7-6F01-9DD803B3684E}"/>
              </a:ext>
            </a:extLst>
          </p:cNvPr>
          <p:cNvSpPr txBox="1"/>
          <p:nvPr/>
        </p:nvSpPr>
        <p:spPr>
          <a:xfrm>
            <a:off x="838200" y="1375523"/>
            <a:ext cx="10609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132BC96C-A0E2-B7DE-EEFC-5FC8ABEEEA47}"/>
                  </a:ext>
                </a:extLst>
              </p:cNvPr>
              <p:cNvSpPr txBox="1"/>
              <p:nvPr/>
            </p:nvSpPr>
            <p:spPr>
              <a:xfrm>
                <a:off x="838200" y="1548051"/>
                <a:ext cx="10609051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pt-BR" sz="2000" dirty="0"/>
                  <a:t>“S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2000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pt-BR" sz="2000" b="0" i="0" smtClean="0">
                        <a:latin typeface="Cambria Math" panose="02040503050406030204" pitchFamily="18" charset="0"/>
                      </a:rPr>
                      <m:t>=50%</m:t>
                    </m:r>
                  </m:oMath>
                </a14:m>
                <a:r>
                  <a:rPr lang="pt-BR" sz="2000" dirty="0"/>
                  <a:t>, a probabilidade de sorteamos uma amostra em que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pt-BR" sz="2000" b="1" dirty="0"/>
                  <a:t> </a:t>
                </a:r>
                <a:r>
                  <a:rPr lang="pt-BR" sz="2000" dirty="0"/>
                  <a:t>dá </a:t>
                </a:r>
                <a14:m>
                  <m:oMath xmlns:m="http://schemas.openxmlformats.org/officeDocument/2006/math"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1%</m:t>
                    </m:r>
                  </m:oMath>
                </a14:m>
                <a:r>
                  <a:rPr lang="pt-BR" sz="2000" b="1" dirty="0"/>
                  <a:t> é muito muito improvável, e só fica mais improvável conforme n aumenta</a:t>
                </a:r>
                <a:r>
                  <a:rPr lang="pt-BR" sz="2000" dirty="0"/>
                  <a:t>”</a:t>
                </a:r>
              </a:p>
              <a:p>
                <a:pPr algn="just"/>
                <a:endParaRPr lang="pt-BR" sz="2000" b="1" dirty="0"/>
              </a:p>
              <a:p>
                <a:pPr algn="just"/>
                <a:r>
                  <a:rPr lang="pt-BR" sz="2000" b="1" dirty="0">
                    <a:solidFill>
                      <a:srgbClr val="FF0000"/>
                    </a:solidFill>
                  </a:rPr>
                  <a:t>				 </a:t>
                </a:r>
                <a14:m>
                  <m:oMath xmlns:m="http://schemas.openxmlformats.org/officeDocument/2006/math">
                    <m:r>
                      <a:rPr lang="pt-BR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pt-BR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𝟓𝟎</m:t>
                    </m:r>
                    <m:r>
                      <a:rPr lang="pt-BR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% </m:t>
                    </m:r>
                    <m:r>
                      <a:rPr lang="pt-BR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pt-BR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𝐏</m:t>
                    </m:r>
                    <m:d>
                      <m:dPr>
                        <m:ctrlPr>
                          <a:rPr lang="pt-BR" sz="20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pt-BR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</m:acc>
                        <m:r>
                          <a:rPr lang="pt-BR" sz="20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pt-BR" sz="20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pt-BR" sz="20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%</m:t>
                        </m:r>
                      </m:e>
                    </m:d>
                    <m:r>
                      <a:rPr lang="pt-BR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a:rPr lang="pt-BR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pt-BR" sz="2000" b="1" dirty="0">
                  <a:solidFill>
                    <a:srgbClr val="FF0000"/>
                  </a:solidFill>
                </a:endParaRPr>
              </a:p>
              <a:p>
                <a:pPr algn="just"/>
                <a:endParaRPr lang="pt-BR" sz="2000" b="1" dirty="0"/>
              </a:p>
              <a:p>
                <a:pPr algn="just"/>
                <a:r>
                  <a:rPr lang="pt-BR" sz="2000" dirty="0"/>
                  <a:t>“Se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pt-BR" sz="2000" b="0" i="1" dirty="0" smtClean="0">
                        <a:latin typeface="Cambria Math" panose="02040503050406030204" pitchFamily="18" charset="0"/>
                      </a:rPr>
                      <m:t>=2%</m:t>
                    </m:r>
                  </m:oMath>
                </a14:m>
                <a:r>
                  <a:rPr lang="pt-BR" sz="2000" dirty="0"/>
                  <a:t> então é muito improvável que </a:t>
                </a:r>
                <a14:m>
                  <m:oMath xmlns:m="http://schemas.openxmlformats.org/officeDocument/2006/math"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=50%</m:t>
                    </m:r>
                  </m:oMath>
                </a14:m>
                <a:r>
                  <a:rPr lang="pt-BR" sz="2000" dirty="0"/>
                  <a:t> e isso só fica mais improvável conforme n aumenta”</a:t>
                </a:r>
              </a:p>
              <a:p>
                <a:pPr algn="just"/>
                <a:endParaRPr lang="pt-BR" sz="2000" dirty="0"/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pt-BR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pt-BR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pt-BR" sz="20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% </m:t>
                      </m:r>
                      <m:r>
                        <a:rPr lang="pt-BR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pt-BR" sz="20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𝐏</m:t>
                      </m:r>
                      <m:d>
                        <m:dPr>
                          <m:ctrlPr>
                            <a:rPr lang="pt-BR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𝐩</m:t>
                          </m:r>
                          <m:r>
                            <a:rPr lang="pt-BR" sz="2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pt-BR" sz="2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𝟓𝟎</m:t>
                          </m:r>
                          <m:r>
                            <a:rPr lang="pt-BR" sz="2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%</m:t>
                          </m:r>
                        </m:e>
                      </m:d>
                      <m:r>
                        <a:rPr lang="pt-BR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pt-BR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pt-BR" sz="2000" dirty="0"/>
              </a:p>
              <a:p>
                <a:pPr algn="just"/>
                <a:endParaRPr lang="pt-BR" sz="2000" dirty="0"/>
              </a:p>
              <a:p>
                <a:pPr algn="just"/>
                <a:r>
                  <a:rPr lang="pt-BR" sz="2000" dirty="0"/>
                  <a:t>Em </a:t>
                </a:r>
                <a:r>
                  <a:rPr lang="pt-BR" sz="2000" b="1" dirty="0"/>
                  <a:t>“</a:t>
                </a:r>
                <a:r>
                  <a:rPr lang="pt-BR" sz="2000" b="1" dirty="0" err="1"/>
                  <a:t>matematiquês</a:t>
                </a:r>
                <a:r>
                  <a:rPr lang="pt-BR" sz="2000" b="1" dirty="0"/>
                  <a:t>” </a:t>
                </a:r>
                <a:r>
                  <a:rPr lang="pt-BR" sz="2000" dirty="0"/>
                  <a:t>as frases são bem mais diferentes</a:t>
                </a:r>
              </a:p>
              <a:p>
                <a:pPr algn="just"/>
                <a:endParaRPr lang="pt-BR" sz="2000" b="1" dirty="0"/>
              </a:p>
            </p:txBody>
          </p:sp>
        </mc:Choice>
        <mc:Fallback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132BC96C-A0E2-B7DE-EEFC-5FC8ABEEEA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48051"/>
                <a:ext cx="10609051" cy="3785652"/>
              </a:xfrm>
              <a:prstGeom prst="rect">
                <a:avLst/>
              </a:prstGeom>
              <a:blipFill>
                <a:blip r:embed="rId2"/>
                <a:stretch>
                  <a:fillRect l="-632" t="-805" r="-57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84770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ítulo 37">
            <a:extLst>
              <a:ext uri="{FF2B5EF4-FFF2-40B4-BE49-F238E27FC236}">
                <a16:creationId xmlns:a16="http://schemas.microsoft.com/office/drawing/2014/main" id="{BCCEB71A-289B-6DEF-2B28-30ADDCC96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15569"/>
          </a:xfrm>
        </p:spPr>
        <p:txBody>
          <a:bodyPr>
            <a:noAutofit/>
          </a:bodyPr>
          <a:lstStyle/>
          <a:p>
            <a:r>
              <a:rPr lang="pt-BR" sz="3800" b="1" dirty="0"/>
              <a:t>Questões de linguagem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154A4FC-32CB-BBC7-6F01-9DD803B3684E}"/>
              </a:ext>
            </a:extLst>
          </p:cNvPr>
          <p:cNvSpPr txBox="1"/>
          <p:nvPr/>
        </p:nvSpPr>
        <p:spPr>
          <a:xfrm>
            <a:off x="838200" y="1375523"/>
            <a:ext cx="10609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132BC96C-A0E2-B7DE-EEFC-5FC8ABEEEA47}"/>
                  </a:ext>
                </a:extLst>
              </p:cNvPr>
              <p:cNvSpPr txBox="1"/>
              <p:nvPr/>
            </p:nvSpPr>
            <p:spPr>
              <a:xfrm>
                <a:off x="838200" y="1548051"/>
                <a:ext cx="10609051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pt-BR" sz="2000" dirty="0"/>
                  <a:t>“S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2000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pt-BR" sz="20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2000" b="0" i="0" smtClean="0">
                        <a:latin typeface="Cambria Math" panose="02040503050406030204" pitchFamily="18" charset="0"/>
                      </a:rPr>
                      <m:t>50</m:t>
                    </m:r>
                    <m:r>
                      <a:rPr lang="pt-BR" sz="2000" b="0" i="0" smtClean="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pt-BR" sz="2000" dirty="0"/>
                  <a:t>, a probabilidade de sorteamos uma amostra em que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pt-BR" sz="2000" b="1" dirty="0"/>
                  <a:t> </a:t>
                </a:r>
                <a:r>
                  <a:rPr lang="pt-BR" sz="2000" dirty="0"/>
                  <a:t>dá </a:t>
                </a:r>
                <a14:m>
                  <m:oMath xmlns:m="http://schemas.openxmlformats.org/officeDocument/2006/math"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pt-BR" sz="2000" b="1" dirty="0"/>
                  <a:t> é muito muito improvável, e só fica mais improvável conforme n aumenta</a:t>
                </a:r>
                <a:r>
                  <a:rPr lang="pt-BR" sz="2000" dirty="0"/>
                  <a:t>”</a:t>
                </a:r>
              </a:p>
              <a:p>
                <a:pPr algn="just"/>
                <a:endParaRPr lang="pt-BR" sz="2000" b="1" dirty="0"/>
              </a:p>
              <a:p>
                <a:pPr algn="just"/>
                <a:r>
                  <a:rPr lang="pt-BR" sz="2000" b="1" dirty="0">
                    <a:solidFill>
                      <a:srgbClr val="FF0000"/>
                    </a:solidFill>
                  </a:rPr>
                  <a:t>				 </a:t>
                </a:r>
                <a14:m>
                  <m:oMath xmlns:m="http://schemas.openxmlformats.org/officeDocument/2006/math">
                    <m:r>
                      <a:rPr lang="pt-BR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pt-BR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𝟓𝟎</m:t>
                    </m:r>
                    <m:r>
                      <a:rPr lang="pt-BR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% </m:t>
                    </m:r>
                    <m:r>
                      <a:rPr lang="pt-BR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pt-BR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𝐏</m:t>
                    </m:r>
                    <m:d>
                      <m:dPr>
                        <m:ctrlPr>
                          <a:rPr lang="pt-BR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pt-BR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</m:acc>
                        <m:r>
                          <a:rPr lang="pt-BR" sz="20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pt-BR" sz="20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pt-BR" sz="20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%</m:t>
                        </m:r>
                      </m:e>
                    </m:d>
                    <m:r>
                      <a:rPr lang="pt-BR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a:rPr lang="pt-BR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pt-BR" sz="2000" b="1" dirty="0">
                  <a:solidFill>
                    <a:srgbClr val="FF0000"/>
                  </a:solidFill>
                </a:endParaRPr>
              </a:p>
              <a:p>
                <a:pPr algn="just"/>
                <a:endParaRPr lang="pt-BR" sz="2000" b="1" dirty="0"/>
              </a:p>
              <a:p>
                <a:pPr algn="just"/>
                <a:r>
                  <a:rPr lang="pt-BR" sz="2000" dirty="0"/>
                  <a:t>“Se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pt-BR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2000" b="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pt-BR" sz="2000" b="0" i="1" dirty="0" smtClean="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pt-BR" sz="2000" dirty="0"/>
                  <a:t> então é muito improvável que </a:t>
                </a:r>
                <a14:m>
                  <m:oMath xmlns:m="http://schemas.openxmlformats.org/officeDocument/2006/math"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50</m:t>
                    </m:r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pt-BR" sz="2000" dirty="0"/>
                  <a:t> e isso só fica mais improvável conforme n aumenta”</a:t>
                </a:r>
              </a:p>
              <a:p>
                <a:pPr algn="just"/>
                <a:endParaRPr lang="pt-BR" sz="2000" dirty="0"/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pt-BR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pt-BR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pt-BR" sz="20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% </m:t>
                      </m:r>
                      <m:r>
                        <a:rPr lang="pt-BR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pt-BR" sz="20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𝐏</m:t>
                      </m:r>
                      <m:d>
                        <m:dPr>
                          <m:ctrlPr>
                            <a:rPr lang="pt-BR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𝐩</m:t>
                          </m:r>
                          <m:r>
                            <a:rPr lang="pt-BR" sz="2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pt-BR" sz="2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𝟓𝟎</m:t>
                          </m:r>
                          <m:r>
                            <a:rPr lang="pt-BR" sz="2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%</m:t>
                          </m:r>
                        </m:e>
                      </m:d>
                      <m:r>
                        <a:rPr lang="pt-BR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pt-BR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pt-BR" sz="2000" dirty="0"/>
              </a:p>
              <a:p>
                <a:pPr algn="just"/>
                <a:endParaRPr lang="pt-BR" sz="2000" dirty="0"/>
              </a:p>
              <a:p>
                <a:pPr algn="just"/>
                <a:r>
                  <a:rPr lang="pt-BR" sz="2000" dirty="0"/>
                  <a:t>Em </a:t>
                </a:r>
                <a:r>
                  <a:rPr lang="pt-BR" sz="2000" b="1" dirty="0"/>
                  <a:t>“</a:t>
                </a:r>
                <a:r>
                  <a:rPr lang="pt-BR" sz="2000" b="1" dirty="0" err="1"/>
                  <a:t>matematiquês</a:t>
                </a:r>
                <a:r>
                  <a:rPr lang="pt-BR" sz="2000" b="1" dirty="0"/>
                  <a:t>” </a:t>
                </a:r>
                <a:r>
                  <a:rPr lang="pt-BR" sz="2000" dirty="0"/>
                  <a:t>as frases são bem mais diferentes</a:t>
                </a:r>
              </a:p>
              <a:p>
                <a:pPr algn="just"/>
                <a:endParaRPr lang="pt-BR" sz="2000" b="1" dirty="0"/>
              </a:p>
              <a:p>
                <a:pPr algn="just"/>
                <a:r>
                  <a:rPr lang="pt-BR" sz="2000" dirty="0"/>
                  <a:t>Não vamos entrar em detalhes da diferença entre essas duas coisas, mas existe uma grande diferença entre elas e devemos nos policiar para sempre ficar perto da primeira interpretação</a:t>
                </a:r>
              </a:p>
            </p:txBody>
          </p:sp>
        </mc:Choice>
        <mc:Fallback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132BC96C-A0E2-B7DE-EEFC-5FC8ABEEEA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48051"/>
                <a:ext cx="10609051" cy="4401205"/>
              </a:xfrm>
              <a:prstGeom prst="rect">
                <a:avLst/>
              </a:prstGeom>
              <a:blipFill>
                <a:blip r:embed="rId2"/>
                <a:stretch>
                  <a:fillRect l="-632" t="-693" r="-575" b="-152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aixaDeTexto 3">
            <a:extLst>
              <a:ext uri="{FF2B5EF4-FFF2-40B4-BE49-F238E27FC236}">
                <a16:creationId xmlns:a16="http://schemas.microsoft.com/office/drawing/2014/main" id="{259004DD-3911-B520-8535-7091B16ABCB9}"/>
              </a:ext>
            </a:extLst>
          </p:cNvPr>
          <p:cNvSpPr txBox="1"/>
          <p:nvPr/>
        </p:nvSpPr>
        <p:spPr>
          <a:xfrm>
            <a:off x="7988061" y="2355072"/>
            <a:ext cx="3234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accent1"/>
                </a:solidFill>
              </a:rPr>
              <a:t>Ideia principal da estatística clássica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26B7B047-DE25-C2F2-78B9-C4A0872D3BAF}"/>
              </a:ext>
            </a:extLst>
          </p:cNvPr>
          <p:cNvSpPr/>
          <p:nvPr/>
        </p:nvSpPr>
        <p:spPr>
          <a:xfrm>
            <a:off x="4382219" y="2390452"/>
            <a:ext cx="3528204" cy="508023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17671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ítulo 37">
            <a:extLst>
              <a:ext uri="{FF2B5EF4-FFF2-40B4-BE49-F238E27FC236}">
                <a16:creationId xmlns:a16="http://schemas.microsoft.com/office/drawing/2014/main" id="{BCCEB71A-289B-6DEF-2B28-30ADDCC96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15569"/>
          </a:xfrm>
        </p:spPr>
        <p:txBody>
          <a:bodyPr>
            <a:noAutofit/>
          </a:bodyPr>
          <a:lstStyle/>
          <a:p>
            <a:r>
              <a:rPr lang="pt-BR" sz="3800" b="1" dirty="0"/>
              <a:t>Intervalos de confiança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154A4FC-32CB-BBC7-6F01-9DD803B3684E}"/>
              </a:ext>
            </a:extLst>
          </p:cNvPr>
          <p:cNvSpPr txBox="1"/>
          <p:nvPr/>
        </p:nvSpPr>
        <p:spPr>
          <a:xfrm>
            <a:off x="838200" y="1375523"/>
            <a:ext cx="10609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37B5235-F933-C747-FA24-9432E530D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085494"/>
            <a:ext cx="5296612" cy="529661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6AD40F2F-0F65-A617-D1AB-C96289F0EC54}"/>
                  </a:ext>
                </a:extLst>
              </p:cNvPr>
              <p:cNvSpPr txBox="1"/>
              <p:nvPr/>
            </p:nvSpPr>
            <p:spPr>
              <a:xfrm>
                <a:off x="923635" y="1856509"/>
                <a:ext cx="5117725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A ideia principal do intervalo de confiança é que a eu posso </a:t>
                </a:r>
                <a:r>
                  <a:rPr lang="pt-BR" b="1" dirty="0"/>
                  <a:t>confiar</a:t>
                </a:r>
                <a:r>
                  <a:rPr lang="pt-BR" dirty="0"/>
                  <a:t> em certos procedimentos pra construir intervalos ao redor do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endParaRPr lang="pt-BR" dirty="0"/>
              </a:p>
              <a:p>
                <a:endParaRPr lang="pt-BR" dirty="0"/>
              </a:p>
              <a:p>
                <a:r>
                  <a:rPr lang="pt-BR" dirty="0"/>
                  <a:t>Vamos pensar em um procedimento simples:</a:t>
                </a:r>
              </a:p>
              <a:p>
                <a:endParaRPr lang="pt-BR" dirty="0"/>
              </a:p>
              <a:p>
                <a:pPr marL="342900" indent="-342900">
                  <a:buAutoNum type="arabicPeriod"/>
                </a:pPr>
                <a:r>
                  <a:rPr lang="pt-BR" dirty="0"/>
                  <a:t>Calcule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endParaRPr lang="pt-BR" dirty="0"/>
              </a:p>
              <a:p>
                <a:pPr marL="342900" indent="-342900">
                  <a:buAutoNum type="arabicPeriod"/>
                </a:pPr>
                <a:r>
                  <a:rPr lang="pt-BR" dirty="0"/>
                  <a:t>Monte o intervalo [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−1%, </m:t>
                    </m:r>
                    <m:acc>
                      <m:accPr>
                        <m:chr m:val="̅"/>
                        <m:ctrlPr>
                          <a:rPr lang="pt-BR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+1%]</m:t>
                    </m:r>
                  </m:oMath>
                </a14:m>
                <a:endParaRPr lang="pt-BR" b="0" dirty="0"/>
              </a:p>
              <a:p>
                <a:pPr marL="342900" indent="-342900">
                  <a:buAutoNum type="arabicPeriod"/>
                </a:pPr>
                <a:endParaRPr lang="pt-BR" dirty="0"/>
              </a:p>
              <a:p>
                <a:r>
                  <a:rPr lang="pt-BR" dirty="0"/>
                  <a:t>O </a:t>
                </a:r>
                <a:r>
                  <a:rPr lang="pt-BR" b="1" dirty="0"/>
                  <a:t>nível de confiança </a:t>
                </a:r>
                <a:r>
                  <a:rPr lang="pt-BR" dirty="0"/>
                  <a:t>é a probabilidade desse conjunto conter o verdadeiro valor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pt-BR" b="1" dirty="0"/>
                  <a:t> </a:t>
                </a:r>
              </a:p>
            </p:txBody>
          </p:sp>
        </mc:Choice>
        <mc:Fallback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6AD40F2F-0F65-A617-D1AB-C96289F0EC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635" y="1856509"/>
                <a:ext cx="5117725" cy="3139321"/>
              </a:xfrm>
              <a:prstGeom prst="rect">
                <a:avLst/>
              </a:prstGeom>
              <a:blipFill>
                <a:blip r:embed="rId3"/>
                <a:stretch>
                  <a:fillRect l="-1073" t="-971" r="-477" b="-233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17ACE509-F7C8-E91B-7682-A09237E502CE}"/>
              </a:ext>
            </a:extLst>
          </p:cNvPr>
          <p:cNvCxnSpPr/>
          <p:nvPr/>
        </p:nvCxnSpPr>
        <p:spPr>
          <a:xfrm flipV="1">
            <a:off x="7078191" y="1068068"/>
            <a:ext cx="0" cy="8726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411B33E8-40ED-6B10-27BC-5CAE8E53CFA4}"/>
                  </a:ext>
                </a:extLst>
              </p:cNvPr>
              <p:cNvSpPr txBox="1"/>
              <p:nvPr/>
            </p:nvSpPr>
            <p:spPr>
              <a:xfrm>
                <a:off x="6535942" y="372761"/>
                <a:ext cx="467551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Distribuição amostral do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pt-BR" dirty="0"/>
                  <a:t> pra um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pt-BR" dirty="0"/>
                  <a:t> que a gente não conhece, mas que existe</a:t>
                </a:r>
              </a:p>
            </p:txBody>
          </p:sp>
        </mc:Choice>
        <mc:Fallback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411B33E8-40ED-6B10-27BC-5CAE8E53CF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5942" y="372761"/>
                <a:ext cx="4675515" cy="646331"/>
              </a:xfrm>
              <a:prstGeom prst="rect">
                <a:avLst/>
              </a:prstGeom>
              <a:blipFill>
                <a:blip r:embed="rId4"/>
                <a:stretch>
                  <a:fillRect l="-1043" t="-3774" b="-1509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C79F2CE4-6C34-0BDA-D264-35D11CE8CCD1}"/>
                  </a:ext>
                </a:extLst>
              </p:cNvPr>
              <p:cNvSpPr txBox="1"/>
              <p:nvPr/>
            </p:nvSpPr>
            <p:spPr>
              <a:xfrm>
                <a:off x="9868619" y="2083409"/>
                <a:ext cx="207140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400" b="1" dirty="0">
                    <a:solidFill>
                      <a:srgbClr val="FF0000"/>
                    </a:solidFill>
                  </a:rPr>
                  <a:t>Intervalo não contém </a:t>
                </a:r>
                <a14:m>
                  <m:oMath xmlns:m="http://schemas.openxmlformats.org/officeDocument/2006/math">
                    <m:r>
                      <a:rPr lang="pt-B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endParaRPr lang="pt-BR" sz="14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C79F2CE4-6C34-0BDA-D264-35D11CE8CC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8619" y="2083409"/>
                <a:ext cx="2071401" cy="307777"/>
              </a:xfrm>
              <a:prstGeom prst="rect">
                <a:avLst/>
              </a:prstGeom>
              <a:blipFill>
                <a:blip r:embed="rId5"/>
                <a:stretch>
                  <a:fillRect l="-882" t="-4000" b="-2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4FF1404C-CD61-2C33-89D8-1CF231BED5AE}"/>
                  </a:ext>
                </a:extLst>
              </p:cNvPr>
              <p:cNvSpPr txBox="1"/>
              <p:nvPr/>
            </p:nvSpPr>
            <p:spPr>
              <a:xfrm>
                <a:off x="6834678" y="5549828"/>
                <a:ext cx="172835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400" b="1" dirty="0">
                    <a:solidFill>
                      <a:schemeClr val="accent1"/>
                    </a:solidFill>
                  </a:rPr>
                  <a:t>Intervalo contém </a:t>
                </a:r>
                <a14:m>
                  <m:oMath xmlns:m="http://schemas.openxmlformats.org/officeDocument/2006/math">
                    <m:r>
                      <a:rPr lang="pt-BR" sz="14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endParaRPr lang="pt-BR" sz="1400" b="1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4FF1404C-CD61-2C33-89D8-1CF231BED5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4678" y="5549828"/>
                <a:ext cx="1728358" cy="307777"/>
              </a:xfrm>
              <a:prstGeom prst="rect">
                <a:avLst/>
              </a:prstGeom>
              <a:blipFill>
                <a:blip r:embed="rId6"/>
                <a:stretch>
                  <a:fillRect l="-1056" t="-1961" b="-1960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80938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ítulo 37">
            <a:extLst>
              <a:ext uri="{FF2B5EF4-FFF2-40B4-BE49-F238E27FC236}">
                <a16:creationId xmlns:a16="http://schemas.microsoft.com/office/drawing/2014/main" id="{BCCEB71A-289B-6DEF-2B28-30ADDCC96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15569"/>
          </a:xfrm>
        </p:spPr>
        <p:txBody>
          <a:bodyPr>
            <a:noAutofit/>
          </a:bodyPr>
          <a:lstStyle/>
          <a:p>
            <a:r>
              <a:rPr lang="pt-BR" sz="3800" b="1" dirty="0"/>
              <a:t>Intervalos de confiança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154A4FC-32CB-BBC7-6F01-9DD803B3684E}"/>
              </a:ext>
            </a:extLst>
          </p:cNvPr>
          <p:cNvSpPr txBox="1"/>
          <p:nvPr/>
        </p:nvSpPr>
        <p:spPr>
          <a:xfrm>
            <a:off x="838200" y="1375523"/>
            <a:ext cx="10609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6AD40F2F-0F65-A617-D1AB-C96289F0EC54}"/>
                  </a:ext>
                </a:extLst>
              </p:cNvPr>
              <p:cNvSpPr txBox="1"/>
              <p:nvPr/>
            </p:nvSpPr>
            <p:spPr>
              <a:xfrm>
                <a:off x="923635" y="1856509"/>
                <a:ext cx="5117725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Procedimento simples</a:t>
                </a:r>
              </a:p>
              <a:p>
                <a:endParaRPr lang="pt-BR" dirty="0"/>
              </a:p>
              <a:p>
                <a:pPr marL="342900" indent="-342900">
                  <a:buAutoNum type="arabicPeriod"/>
                </a:pPr>
                <a:r>
                  <a:rPr lang="pt-BR" dirty="0"/>
                  <a:t>Calcule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endParaRPr lang="pt-BR" dirty="0"/>
              </a:p>
              <a:p>
                <a:pPr marL="342900" indent="-342900">
                  <a:buAutoNum type="arabicPeriod"/>
                </a:pPr>
                <a:r>
                  <a:rPr lang="pt-BR" dirty="0"/>
                  <a:t>Monte o intervalo [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−1</m:t>
                    </m:r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̅"/>
                        <m:ctrlPr>
                          <a:rPr lang="pt-BR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+1</m:t>
                    </m:r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pt-BR" b="0" dirty="0"/>
              </a:p>
              <a:p>
                <a:pPr marL="342900" indent="-342900">
                  <a:buAutoNum type="arabicPeriod"/>
                </a:pPr>
                <a:endParaRPr lang="pt-BR" dirty="0"/>
              </a:p>
              <a:p>
                <a:r>
                  <a:rPr lang="pt-BR" dirty="0"/>
                  <a:t>O </a:t>
                </a:r>
                <a:r>
                  <a:rPr lang="pt-BR" b="1" dirty="0"/>
                  <a:t>nível de confiança </a:t>
                </a:r>
                <a:r>
                  <a:rPr lang="pt-BR" dirty="0"/>
                  <a:t>é a probabilidade de sortear uma amostra cujo conjunto gerado assim contém o verdadeiro valor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pt-BR" b="1" dirty="0"/>
                  <a:t> </a:t>
                </a:r>
              </a:p>
              <a:p>
                <a:endParaRPr lang="pt-BR" b="1" dirty="0"/>
              </a:p>
              <a:p>
                <a:r>
                  <a:rPr lang="pt-BR" b="1" dirty="0"/>
                  <a:t>Uma boa parte dos procedimentos tem níveis de confiança que dependem de parâmetros da população</a:t>
                </a:r>
              </a:p>
            </p:txBody>
          </p:sp>
        </mc:Choice>
        <mc:Fallback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6AD40F2F-0F65-A617-D1AB-C96289F0EC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635" y="1856509"/>
                <a:ext cx="5117725" cy="3416320"/>
              </a:xfrm>
              <a:prstGeom prst="rect">
                <a:avLst/>
              </a:prstGeom>
              <a:blipFill>
                <a:blip r:embed="rId2"/>
                <a:stretch>
                  <a:fillRect l="-1073" t="-893" r="-1192" b="-214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CDD0E368-982C-534E-6C74-3B81549763A9}"/>
                  </a:ext>
                </a:extLst>
              </p:cNvPr>
              <p:cNvSpPr txBox="1"/>
              <p:nvPr/>
            </p:nvSpPr>
            <p:spPr>
              <a:xfrm>
                <a:off x="6414961" y="1760049"/>
                <a:ext cx="5117725" cy="33374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r>
                  <a:rPr lang="pt-BR" dirty="0"/>
                  <a:t>, se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=1%</m:t>
                    </m:r>
                  </m:oMath>
                </a14:m>
                <a:r>
                  <a:rPr lang="pt-BR" b="1" dirty="0"/>
                  <a:t>:</a:t>
                </a:r>
              </a:p>
              <a:p>
                <a:endParaRPr lang="pt-BR" b="1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pt-BR" sz="18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8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pt-BR" sz="1800" b="0" i="1" dirty="0" smtClean="0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pt-BR" sz="18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1800" b="0" i="1" dirty="0" smtClean="0">
                              <a:latin typeface="Cambria Math" panose="02040503050406030204" pitchFamily="18" charset="0"/>
                            </a:rPr>
                            <m:t>%,</m:t>
                          </m:r>
                          <m:f>
                            <m:fPr>
                              <m:ctrlPr>
                                <a:rPr lang="pt-BR" sz="1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pt-BR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pt-BR" sz="1800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pt-BR" sz="1800" b="0" i="1" dirty="0" smtClean="0">
                                      <a:latin typeface="Cambria Math" panose="02040503050406030204" pitchFamily="18" charset="0"/>
                                    </a:rPr>
                                    <m:t>%×</m:t>
                                  </m:r>
                                  <m:d>
                                    <m:dPr>
                                      <m:ctrlPr>
                                        <a:rPr lang="pt-BR" sz="18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BR" sz="1800" b="0" i="1" dirty="0" smtClean="0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r>
                                        <a:rPr lang="pt-BR" sz="1800" b="0" i="1" dirty="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pt-BR" sz="1800" b="0" i="1" dirty="0" smtClean="0">
                                          <a:latin typeface="Cambria Math" panose="02040503050406030204" pitchFamily="18" charset="0"/>
                                        </a:rPr>
                                        <m:t>%</m:t>
                                      </m:r>
                                    </m:e>
                                  </m:d>
                                </m:e>
                              </m:rad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pt-BR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pt-BR" sz="1800" b="0" i="1" dirty="0" smtClean="0">
                                      <a:latin typeface="Cambria Math" panose="02040503050406030204" pitchFamily="18" charset="0"/>
                                    </a:rPr>
                                    <m:t>100</m:t>
                                  </m:r>
                                </m:e>
                              </m:rad>
                            </m:den>
                          </m:f>
                        </m:e>
                      </m:d>
                      <m:r>
                        <a:rPr lang="pt-BR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 dirty="0" smtClean="0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pt-B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i="1" dirty="0">
                              <a:latin typeface="Cambria Math" panose="02040503050406030204" pitchFamily="18" charset="0"/>
                            </a:rPr>
                            <m:t>1%,</m:t>
                          </m:r>
                          <m:f>
                            <m:fPr>
                              <m:ctrlPr>
                                <a:rPr lang="pt-BR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dirty="0" smtClean="0">
                                  <a:latin typeface="Cambria Math" panose="02040503050406030204" pitchFamily="18" charset="0"/>
                                </a:rPr>
                                <m:t>9,94%</m:t>
                              </m:r>
                            </m:num>
                            <m:den>
                              <m:r>
                                <a:rPr lang="pt-BR" b="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</m:e>
                      </m:d>
                      <m:r>
                        <a:rPr lang="pt-BR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dirty="0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pt-BR" b="0" i="1" dirty="0" smtClean="0">
                          <a:latin typeface="Cambria Math" panose="02040503050406030204" pitchFamily="18" charset="0"/>
                        </a:rPr>
                        <m:t>(1%, 0,994%)</m:t>
                      </m:r>
                    </m:oMath>
                  </m:oMathPara>
                </a14:m>
                <a:endParaRPr lang="pt-BR" b="1" dirty="0"/>
              </a:p>
              <a:p>
                <a:endParaRPr lang="pt-BR" b="1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pt-BR" b="0" i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−1%, </m:t>
                              </m:r>
                              <m:acc>
                                <m:accPr>
                                  <m:chr m:val="̅"/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+1%</m:t>
                              </m:r>
                            </m:e>
                          </m:d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conter</m:t>
                          </m:r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 1%</m:t>
                          </m:r>
                        </m:e>
                      </m:d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pt-BR" b="0" i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&lt;2%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acc>
                            <m:accPr>
                              <m:chr m:val="̅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&gt;0</m:t>
                          </m:r>
                        </m:e>
                      </m:d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pt-BR" b="0" i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&lt;2%</m:t>
                          </m:r>
                        </m:e>
                      </m:d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BR">
                          <a:latin typeface="Cambria Math" panose="02040503050406030204" pitchFamily="18" charset="0"/>
                        </a:rPr>
                        <m:t>pnorm</m:t>
                      </m:r>
                      <m:d>
                        <m:dPr>
                          <m:ctrlPr>
                            <a:rPr lang="pt-BR" b="0" i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2%,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= </m:t>
                          </m:r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1%,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0,994%</m:t>
                          </m:r>
                        </m:e>
                      </m:d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=84,20% </m:t>
                      </m:r>
                    </m:oMath>
                  </m:oMathPara>
                </a14:m>
                <a:endParaRPr lang="pt-BR" dirty="0"/>
              </a:p>
              <a:p>
                <a:endParaRPr lang="pt-BR" b="1" dirty="0"/>
              </a:p>
              <a:p>
                <a:endParaRPr lang="pt-BR" b="1" dirty="0"/>
              </a:p>
            </p:txBody>
          </p:sp>
        </mc:Choice>
        <mc:Fallback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CDD0E368-982C-534E-6C74-3B81549763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4961" y="1760049"/>
                <a:ext cx="5117725" cy="3337452"/>
              </a:xfrm>
              <a:prstGeom prst="rect">
                <a:avLst/>
              </a:prstGeom>
              <a:blipFill>
                <a:blip r:embed="rId3"/>
                <a:stretch>
                  <a:fillRect t="-91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58874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ítulo 37">
            <a:extLst>
              <a:ext uri="{FF2B5EF4-FFF2-40B4-BE49-F238E27FC236}">
                <a16:creationId xmlns:a16="http://schemas.microsoft.com/office/drawing/2014/main" id="{BCCEB71A-289B-6DEF-2B28-30ADDCC96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15569"/>
          </a:xfrm>
        </p:spPr>
        <p:txBody>
          <a:bodyPr>
            <a:noAutofit/>
          </a:bodyPr>
          <a:lstStyle/>
          <a:p>
            <a:r>
              <a:rPr lang="pt-BR" sz="3800" b="1" dirty="0"/>
              <a:t>Intervalos de confiança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154A4FC-32CB-BBC7-6F01-9DD803B3684E}"/>
              </a:ext>
            </a:extLst>
          </p:cNvPr>
          <p:cNvSpPr txBox="1"/>
          <p:nvPr/>
        </p:nvSpPr>
        <p:spPr>
          <a:xfrm>
            <a:off x="838200" y="1375523"/>
            <a:ext cx="10609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6AD40F2F-0F65-A617-D1AB-C96289F0EC54}"/>
                  </a:ext>
                </a:extLst>
              </p:cNvPr>
              <p:cNvSpPr txBox="1"/>
              <p:nvPr/>
            </p:nvSpPr>
            <p:spPr>
              <a:xfrm>
                <a:off x="923635" y="1856509"/>
                <a:ext cx="5117725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Procedimento simples</a:t>
                </a:r>
              </a:p>
              <a:p>
                <a:endParaRPr lang="pt-BR" dirty="0"/>
              </a:p>
              <a:p>
                <a:pPr marL="342900" indent="-342900">
                  <a:buAutoNum type="arabicPeriod"/>
                </a:pPr>
                <a:r>
                  <a:rPr lang="pt-BR" dirty="0"/>
                  <a:t>Calcule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endParaRPr lang="pt-BR" dirty="0"/>
              </a:p>
              <a:p>
                <a:pPr marL="342900" indent="-342900">
                  <a:buAutoNum type="arabicPeriod"/>
                </a:pPr>
                <a:r>
                  <a:rPr lang="pt-BR" dirty="0"/>
                  <a:t>Monte o intervalo [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%, </m:t>
                    </m:r>
                    <m:acc>
                      <m:accPr>
                        <m:chr m:val="̅"/>
                        <m:ctrlPr>
                          <a:rPr lang="pt-BR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%]</m:t>
                    </m:r>
                  </m:oMath>
                </a14:m>
                <a:endParaRPr lang="pt-BR" b="0" dirty="0"/>
              </a:p>
              <a:p>
                <a:pPr marL="342900" indent="-342900">
                  <a:buAutoNum type="arabicPeriod"/>
                </a:pPr>
                <a:endParaRPr lang="pt-BR" dirty="0"/>
              </a:p>
              <a:p>
                <a:r>
                  <a:rPr lang="pt-BR" dirty="0"/>
                  <a:t>O </a:t>
                </a:r>
                <a:r>
                  <a:rPr lang="pt-BR" b="1" dirty="0"/>
                  <a:t>nível de confiança </a:t>
                </a:r>
                <a:r>
                  <a:rPr lang="pt-BR" dirty="0"/>
                  <a:t>é a probabilidade de sortear uma amostra cujo conjunto gerado assim contém o verdadeiro valor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pt-BR" b="1" dirty="0"/>
                  <a:t> </a:t>
                </a:r>
              </a:p>
              <a:p>
                <a:endParaRPr lang="pt-BR" b="1" dirty="0"/>
              </a:p>
              <a:p>
                <a:r>
                  <a:rPr lang="pt-BR" b="1" dirty="0"/>
                  <a:t>Uma boa parte dos procedimentos tem níveis de confiança que dependem de parâmetros da população</a:t>
                </a:r>
              </a:p>
            </p:txBody>
          </p:sp>
        </mc:Choice>
        <mc:Fallback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6AD40F2F-0F65-A617-D1AB-C96289F0EC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635" y="1856509"/>
                <a:ext cx="5117725" cy="3416320"/>
              </a:xfrm>
              <a:prstGeom prst="rect">
                <a:avLst/>
              </a:prstGeom>
              <a:blipFill>
                <a:blip r:embed="rId2"/>
                <a:stretch>
                  <a:fillRect l="-1073" t="-893" r="-1192" b="-214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CDD0E368-982C-534E-6C74-3B81549763A9}"/>
                  </a:ext>
                </a:extLst>
              </p:cNvPr>
              <p:cNvSpPr txBox="1"/>
              <p:nvPr/>
            </p:nvSpPr>
            <p:spPr>
              <a:xfrm>
                <a:off x="6414961" y="1760049"/>
                <a:ext cx="5117725" cy="36891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BR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i="1" smtClean="0">
                        <a:latin typeface="Cambria Math" panose="02040503050406030204" pitchFamily="18" charset="0"/>
                      </a:rPr>
                      <m:t>100</m:t>
                    </m:r>
                  </m:oMath>
                </a14:m>
                <a:r>
                  <a:rPr lang="pt-BR" dirty="0"/>
                  <a:t>, se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𝟓𝟎</m:t>
                    </m:r>
                    <m:r>
                      <a:rPr lang="pt-BR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pt-BR" dirty="0"/>
                  <a:t>:</a:t>
                </a:r>
              </a:p>
              <a:p>
                <a:endParaRPr lang="pt-BR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pt-BR" sz="18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8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pt-BR" sz="1800" b="0" i="1" dirty="0" smtClean="0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pt-BR" sz="18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800" b="0" i="1" dirty="0" smtClean="0">
                              <a:latin typeface="Cambria Math" panose="02040503050406030204" pitchFamily="18" charset="0"/>
                            </a:rPr>
                            <m:t>50</m:t>
                          </m:r>
                          <m:r>
                            <a:rPr lang="pt-BR" sz="1800" b="0" i="1" dirty="0" smtClean="0">
                              <a:latin typeface="Cambria Math" panose="02040503050406030204" pitchFamily="18" charset="0"/>
                            </a:rPr>
                            <m:t>%,</m:t>
                          </m:r>
                          <m:f>
                            <m:fPr>
                              <m:ctrlPr>
                                <a:rPr lang="pt-BR" sz="1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pt-BR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pt-BR" sz="1800" b="0" i="1" dirty="0" smtClean="0">
                                      <a:latin typeface="Cambria Math" panose="02040503050406030204" pitchFamily="18" charset="0"/>
                                    </a:rPr>
                                    <m:t>50</m:t>
                                  </m:r>
                                  <m:r>
                                    <a:rPr lang="pt-BR" sz="1800" b="0" i="1" dirty="0" smtClean="0">
                                      <a:latin typeface="Cambria Math" panose="02040503050406030204" pitchFamily="18" charset="0"/>
                                    </a:rPr>
                                    <m:t>%×</m:t>
                                  </m:r>
                                  <m:d>
                                    <m:dPr>
                                      <m:ctrlPr>
                                        <a:rPr lang="pt-BR" sz="18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BR" sz="1800" b="0" i="1" dirty="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pt-BR" sz="1800" b="0" i="1" dirty="0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pt-BR" sz="1800" b="0" i="1" dirty="0" smtClean="0">
                                          <a:latin typeface="Cambria Math" panose="02040503050406030204" pitchFamily="18" charset="0"/>
                                        </a:rPr>
                                        <m:t>50</m:t>
                                      </m:r>
                                      <m:r>
                                        <a:rPr lang="pt-BR" sz="1800" b="0" i="1" dirty="0" smtClean="0">
                                          <a:latin typeface="Cambria Math" panose="02040503050406030204" pitchFamily="18" charset="0"/>
                                        </a:rPr>
                                        <m:t>%</m:t>
                                      </m:r>
                                    </m:e>
                                  </m:d>
                                </m:e>
                              </m:rad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pt-BR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pt-BR" sz="1800" b="0" i="1" dirty="0" smtClean="0">
                                      <a:latin typeface="Cambria Math" panose="02040503050406030204" pitchFamily="18" charset="0"/>
                                    </a:rPr>
                                    <m:t>100</m:t>
                                  </m:r>
                                </m:e>
                              </m:rad>
                            </m:den>
                          </m:f>
                        </m:e>
                      </m:d>
                      <m:r>
                        <a:rPr lang="pt-BR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 dirty="0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pt-B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i="1" dirty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i="1" dirty="0">
                              <a:latin typeface="Cambria Math" panose="02040503050406030204" pitchFamily="18" charset="0"/>
                            </a:rPr>
                            <m:t>%,</m:t>
                          </m:r>
                          <m:f>
                            <m:fPr>
                              <m:ctrlPr>
                                <a:rPr lang="pt-BR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dirty="0" smtClean="0">
                                  <a:latin typeface="Cambria Math" panose="02040503050406030204" pitchFamily="18" charset="0"/>
                                </a:rPr>
                                <m:t>50</m:t>
                              </m:r>
                              <m:r>
                                <a:rPr lang="pt-BR" b="0" i="1" dirty="0" smtClean="0">
                                  <a:latin typeface="Cambria Math" panose="02040503050406030204" pitchFamily="18" charset="0"/>
                                </a:rPr>
                                <m:t>%</m:t>
                              </m:r>
                            </m:num>
                            <m:den>
                              <m:r>
                                <a:rPr lang="pt-BR" b="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</m:e>
                      </m:d>
                      <m:r>
                        <a:rPr lang="pt-BR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dirty="0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pt-BR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b="0" i="1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pt-BR" b="0" i="1" dirty="0" smtClean="0">
                          <a:latin typeface="Cambria Math" panose="02040503050406030204" pitchFamily="18" charset="0"/>
                        </a:rPr>
                        <m:t>%, </m:t>
                      </m:r>
                      <m:r>
                        <a:rPr lang="pt-BR" b="0" i="1" dirty="0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pt-BR" b="0" i="1" dirty="0" smtClean="0">
                          <a:latin typeface="Cambria Math" panose="02040503050406030204" pitchFamily="18" charset="0"/>
                        </a:rPr>
                        <m:t>%)</m:t>
                      </m:r>
                    </m:oMath>
                  </m:oMathPara>
                </a14:m>
                <a:endParaRPr lang="pt-BR" b="1" dirty="0"/>
              </a:p>
              <a:p>
                <a:endParaRPr lang="pt-BR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acc>
                                <m:accPr>
                                  <m:chr m:val="̅"/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%</m:t>
                              </m:r>
                            </m:e>
                          </m:d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conter</m:t>
                          </m:r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𝟓𝟎</m:t>
                          </m:r>
                          <m:r>
                            <a:rPr lang="pt-BR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%</m:t>
                          </m:r>
                        </m:e>
                      </m:d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51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%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acc>
                            <m:accPr>
                              <m:chr m:val="̅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49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%</m:t>
                          </m:r>
                        </m:e>
                      </m:d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pt-BR" b="0" i="0" dirty="0">
                  <a:latin typeface="Cambria Math" panose="02040503050406030204" pitchFamily="18" charset="0"/>
                </a:endParaRPr>
              </a:p>
              <a:p>
                <a:pPr/>
                <a:r>
                  <a:rPr lang="pt-BR" b="0" dirty="0"/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pnorm</m:t>
                    </m:r>
                    <m:d>
                      <m:dPr>
                        <m:ctrlPr>
                          <a:rPr lang="pt-BR" b="0" i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51</m:t>
                        </m:r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%, 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50</m:t>
                        </m:r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%, 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%</m:t>
                        </m:r>
                      </m:e>
                    </m:d>
                    <m:r>
                      <a:rPr lang="pt-BR" b="0" i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endParaRPr lang="pt-BR" b="0" i="0" dirty="0">
                  <a:latin typeface="Cambria Math" panose="02040503050406030204" pitchFamily="18" charset="0"/>
                </a:endParaRPr>
              </a:p>
              <a:p>
                <a:pPr/>
                <a:r>
                  <a:rPr lang="pt-BR" dirty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pnorm</m:t>
                    </m:r>
                    <m:d>
                      <m:dPr>
                        <m:ctrlPr>
                          <a:rPr lang="pt-BR" b="0" i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49</m:t>
                        </m:r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%, 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50</m:t>
                        </m:r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%, 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%</m:t>
                        </m:r>
                      </m:e>
                    </m:d>
                    <m:r>
                      <a:rPr lang="pt-BR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pt-BR" b="0" i="0" dirty="0">
                  <a:latin typeface="Cambria Math" panose="02040503050406030204" pitchFamily="18" charset="0"/>
                </a:endParaRPr>
              </a:p>
              <a:p>
                <a:pPr/>
                <a:r>
                  <a:rPr lang="pt-BR" b="0" dirty="0"/>
                  <a:t>		</a:t>
                </a:r>
                <a14:m>
                  <m:oMath xmlns:m="http://schemas.openxmlformats.org/officeDocument/2006/math">
                    <m:r>
                      <a:rPr lang="pt-BR" b="0" i="0" smtClean="0">
                        <a:latin typeface="Cambria Math" panose="02040503050406030204" pitchFamily="18" charset="0"/>
                      </a:rPr>
                      <m:t>32</m:t>
                    </m:r>
                    <m:r>
                      <a:rPr lang="pt-BR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pt-BR" b="0" i="0" smtClean="0">
                        <a:latin typeface="Cambria Math" panose="02040503050406030204" pitchFamily="18" charset="0"/>
                      </a:rPr>
                      <m:t>99</m:t>
                    </m:r>
                    <m:r>
                      <a:rPr lang="pt-BR" b="0" i="0" smtClean="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pt-BR" b="1" dirty="0"/>
                  <a:t> </a:t>
                </a:r>
              </a:p>
            </p:txBody>
          </p:sp>
        </mc:Choice>
        <mc:Fallback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CDD0E368-982C-534E-6C74-3B81549763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4961" y="1760049"/>
                <a:ext cx="5117725" cy="3689151"/>
              </a:xfrm>
              <a:prstGeom prst="rect">
                <a:avLst/>
              </a:prstGeom>
              <a:blipFill>
                <a:blip r:embed="rId3"/>
                <a:stretch>
                  <a:fillRect t="-8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54827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ítulo 37">
            <a:extLst>
              <a:ext uri="{FF2B5EF4-FFF2-40B4-BE49-F238E27FC236}">
                <a16:creationId xmlns:a16="http://schemas.microsoft.com/office/drawing/2014/main" id="{BCCEB71A-289B-6DEF-2B28-30ADDCC96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15569"/>
          </a:xfrm>
        </p:spPr>
        <p:txBody>
          <a:bodyPr>
            <a:noAutofit/>
          </a:bodyPr>
          <a:lstStyle/>
          <a:p>
            <a:r>
              <a:rPr lang="pt-BR" sz="3800" b="1" dirty="0"/>
              <a:t>Intervalos de confiança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154A4FC-32CB-BBC7-6F01-9DD803B3684E}"/>
              </a:ext>
            </a:extLst>
          </p:cNvPr>
          <p:cNvSpPr txBox="1"/>
          <p:nvPr/>
        </p:nvSpPr>
        <p:spPr>
          <a:xfrm>
            <a:off x="838200" y="1375523"/>
            <a:ext cx="10609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6AD40F2F-0F65-A617-D1AB-C96289F0EC54}"/>
                  </a:ext>
                </a:extLst>
              </p:cNvPr>
              <p:cNvSpPr txBox="1"/>
              <p:nvPr/>
            </p:nvSpPr>
            <p:spPr>
              <a:xfrm>
                <a:off x="923635" y="1856509"/>
                <a:ext cx="5117725" cy="39047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Procedimento esperto:</a:t>
                </a:r>
              </a:p>
              <a:p>
                <a:endParaRPr lang="pt-BR" dirty="0"/>
              </a:p>
              <a:p>
                <a:pPr marL="342900" indent="-342900">
                  <a:buAutoNum type="arabicPeriod"/>
                </a:pPr>
                <a:r>
                  <a:rPr lang="pt-BR" dirty="0"/>
                  <a:t>Calcule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endParaRPr lang="pt-BR" dirty="0"/>
              </a:p>
              <a:p>
                <a:pPr marL="342900" indent="-342900">
                  <a:buAutoNum type="arabicPeriod"/>
                </a:pPr>
                <a:r>
                  <a:rPr lang="pt-BR" dirty="0"/>
                  <a:t>Monte o intervalo [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2</m:t>
                    </m:r>
                    <m:f>
                      <m:f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pt-BR" i="1" dirty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acc>
                              <m:accPr>
                                <m:chr m:val="̅"/>
                                <m:ctrlPr>
                                  <a:rPr lang="pt-BR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pt-BR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pt-BR" i="1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pt-BR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i="1" dirty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</m:d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pt-BR" i="1" dirty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̅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pt-BR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2</m:t>
                    </m:r>
                    <m:f>
                      <m:fPr>
                        <m:ctrlPr>
                          <a:rPr lang="pt-BR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pt-BR" i="1" dirty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acc>
                              <m:accPr>
                                <m:chr m:val="̅"/>
                                <m:ctrlPr>
                                  <a:rPr lang="pt-BR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pt-BR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pt-BR" i="1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pt-BR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i="1" dirty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</m:d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pt-BR" b="0" i="1" dirty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pt-BR" b="0" dirty="0"/>
              </a:p>
              <a:p>
                <a:pPr marL="342900" indent="-342900">
                  <a:buAutoNum type="arabicPeriod"/>
                </a:pPr>
                <a:endParaRPr lang="pt-BR" dirty="0"/>
              </a:p>
              <a:p>
                <a:r>
                  <a:rPr lang="pt-BR" dirty="0"/>
                  <a:t>O </a:t>
                </a:r>
                <a:r>
                  <a:rPr lang="pt-BR" b="1" dirty="0"/>
                  <a:t>nível de confiança </a:t>
                </a:r>
                <a:r>
                  <a:rPr lang="pt-BR" dirty="0"/>
                  <a:t>é a probabilidade de sortear uma amostra cujo conjunto gerado assim contém o verdadeiro valor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pt-BR" b="1" dirty="0"/>
                  <a:t> </a:t>
                </a:r>
              </a:p>
              <a:p>
                <a:endParaRPr lang="pt-BR" b="1" dirty="0"/>
              </a:p>
              <a:p>
                <a:r>
                  <a:rPr lang="pt-BR" b="1" dirty="0"/>
                  <a:t>Esse procedimento se adapta a mudanças no desvio padrão da distribuição amostral de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pt-BR" b="1" dirty="0"/>
                  <a:t> e para grandes tamanhos de amostra depende cada vez menos de </a:t>
                </a:r>
                <a14:m>
                  <m:oMath xmlns:m="http://schemas.openxmlformats.org/officeDocument/2006/math">
                    <m:r>
                      <a:rPr lang="pt-BR" b="1" i="1" smtClean="0"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pt-BR" b="1" dirty="0"/>
                  <a:t> e </a:t>
                </a:r>
                <a14:m>
                  <m:oMath xmlns:m="http://schemas.openxmlformats.org/officeDocument/2006/math">
                    <m:r>
                      <a:rPr lang="pt-BR" b="1" i="1" smtClean="0">
                        <a:latin typeface="Cambria Math" panose="02040503050406030204" pitchFamily="18" charset="0"/>
                      </a:rPr>
                      <m:t>𝝈</m:t>
                    </m:r>
                  </m:oMath>
                </a14:m>
                <a:endParaRPr lang="pt-BR" b="1" dirty="0"/>
              </a:p>
            </p:txBody>
          </p:sp>
        </mc:Choice>
        <mc:Fallback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6AD40F2F-0F65-A617-D1AB-C96289F0EC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635" y="1856509"/>
                <a:ext cx="5117725" cy="3904723"/>
              </a:xfrm>
              <a:prstGeom prst="rect">
                <a:avLst/>
              </a:prstGeom>
              <a:blipFill>
                <a:blip r:embed="rId2"/>
                <a:stretch>
                  <a:fillRect l="-1073" t="-781" r="-1073" b="-171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CDD0E368-982C-534E-6C74-3B81549763A9}"/>
                  </a:ext>
                </a:extLst>
              </p:cNvPr>
              <p:cNvSpPr txBox="1"/>
              <p:nvPr/>
            </p:nvSpPr>
            <p:spPr>
              <a:xfrm>
                <a:off x="6041361" y="1760049"/>
                <a:ext cx="5914850" cy="33279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BR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i="1" smtClean="0">
                        <a:latin typeface="Cambria Math" panose="02040503050406030204" pitchFamily="18" charset="0"/>
                      </a:rPr>
                      <m:t>100</m:t>
                    </m:r>
                  </m:oMath>
                </a14:m>
                <a:r>
                  <a:rPr lang="pt-BR" dirty="0"/>
                  <a:t>, se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𝟓𝟎</m:t>
                    </m:r>
                    <m:r>
                      <a:rPr lang="pt-BR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pt-BR" dirty="0"/>
                  <a:t>:</a:t>
                </a:r>
              </a:p>
              <a:p>
                <a:endParaRPr lang="pt-BR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pt-BR" sz="18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8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pt-BR" sz="1800" b="0" i="1" dirty="0" smtClean="0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pt-BR" sz="18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800" b="0" i="1" dirty="0" smtClean="0">
                              <a:latin typeface="Cambria Math" panose="02040503050406030204" pitchFamily="18" charset="0"/>
                            </a:rPr>
                            <m:t>50</m:t>
                          </m:r>
                          <m:r>
                            <a:rPr lang="pt-BR" sz="1800" b="0" i="1" dirty="0" smtClean="0">
                              <a:latin typeface="Cambria Math" panose="02040503050406030204" pitchFamily="18" charset="0"/>
                            </a:rPr>
                            <m:t>%,</m:t>
                          </m:r>
                          <m:f>
                            <m:fPr>
                              <m:ctrlPr>
                                <a:rPr lang="pt-BR" sz="1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pt-BR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pt-BR" sz="1800" b="0" i="1" dirty="0" smtClean="0">
                                      <a:latin typeface="Cambria Math" panose="02040503050406030204" pitchFamily="18" charset="0"/>
                                    </a:rPr>
                                    <m:t>50</m:t>
                                  </m:r>
                                  <m:r>
                                    <a:rPr lang="pt-BR" sz="1800" b="0" i="1" dirty="0" smtClean="0">
                                      <a:latin typeface="Cambria Math" panose="02040503050406030204" pitchFamily="18" charset="0"/>
                                    </a:rPr>
                                    <m:t>%×</m:t>
                                  </m:r>
                                  <m:d>
                                    <m:dPr>
                                      <m:ctrlPr>
                                        <a:rPr lang="pt-BR" sz="18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BR" sz="1800" b="0" i="1" dirty="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pt-BR" sz="1800" b="0" i="1" dirty="0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pt-BR" sz="1800" b="0" i="1" dirty="0" smtClean="0">
                                          <a:latin typeface="Cambria Math" panose="02040503050406030204" pitchFamily="18" charset="0"/>
                                        </a:rPr>
                                        <m:t>50</m:t>
                                      </m:r>
                                      <m:r>
                                        <a:rPr lang="pt-BR" sz="1800" b="0" i="1" dirty="0" smtClean="0">
                                          <a:latin typeface="Cambria Math" panose="02040503050406030204" pitchFamily="18" charset="0"/>
                                        </a:rPr>
                                        <m:t>%</m:t>
                                      </m:r>
                                    </m:e>
                                  </m:d>
                                </m:e>
                              </m:rad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pt-BR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pt-BR" sz="1800" b="0" i="1" dirty="0" smtClean="0">
                                      <a:latin typeface="Cambria Math" panose="02040503050406030204" pitchFamily="18" charset="0"/>
                                    </a:rPr>
                                    <m:t>100</m:t>
                                  </m:r>
                                </m:e>
                              </m:rad>
                            </m:den>
                          </m:f>
                        </m:e>
                      </m:d>
                      <m:r>
                        <a:rPr lang="pt-BR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 dirty="0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pt-B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i="1" dirty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i="1" dirty="0">
                              <a:latin typeface="Cambria Math" panose="02040503050406030204" pitchFamily="18" charset="0"/>
                            </a:rPr>
                            <m:t>%,</m:t>
                          </m:r>
                          <m:f>
                            <m:fPr>
                              <m:ctrlPr>
                                <a:rPr lang="pt-BR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dirty="0" smtClean="0">
                                  <a:latin typeface="Cambria Math" panose="02040503050406030204" pitchFamily="18" charset="0"/>
                                </a:rPr>
                                <m:t>50</m:t>
                              </m:r>
                              <m:r>
                                <a:rPr lang="pt-BR" b="0" i="1" dirty="0" smtClean="0">
                                  <a:latin typeface="Cambria Math" panose="02040503050406030204" pitchFamily="18" charset="0"/>
                                </a:rPr>
                                <m:t>%</m:t>
                              </m:r>
                            </m:num>
                            <m:den>
                              <m:r>
                                <a:rPr lang="pt-BR" b="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</m:e>
                      </m:d>
                      <m:r>
                        <a:rPr lang="pt-BR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dirty="0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pt-BR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b="0" i="1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pt-BR" b="0" i="1" dirty="0" smtClean="0">
                          <a:latin typeface="Cambria Math" panose="02040503050406030204" pitchFamily="18" charset="0"/>
                        </a:rPr>
                        <m:t>%, </m:t>
                      </m:r>
                      <m:r>
                        <a:rPr lang="pt-BR" b="0" i="1" dirty="0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pt-BR" b="0" i="1" dirty="0" smtClean="0">
                          <a:latin typeface="Cambria Math" panose="02040503050406030204" pitchFamily="18" charset="0"/>
                        </a:rPr>
                        <m:t>%)</m:t>
                      </m:r>
                    </m:oMath>
                  </m:oMathPara>
                </a14:m>
                <a:endParaRPr lang="pt-BR" b="1" dirty="0"/>
              </a:p>
              <a:p>
                <a:endParaRPr lang="pt-BR" b="1" dirty="0"/>
              </a:p>
              <a:p>
                <a:pPr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f>
                              <m:fPr>
                                <m:ctrlPr>
                                  <a:rPr lang="pt-BR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pt-BR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pt-BR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pt-BR" i="1" dirty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  <m:d>
                                      <m:dPr>
                                        <m:ctrlPr>
                                          <a:rPr lang="pt-BR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pt-BR" i="1" dirty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pt-BR" i="1" dirty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pt-BR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pt-BR" i="1" dirty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acc>
                                      </m:e>
                                    </m:d>
                                  </m:e>
                                </m:rad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pt-BR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pt-BR" i="1" dirty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rad>
                              </m:den>
                            </m:f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acc>
                              <m:accPr>
                                <m:chr m:val="̅"/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f>
                              <m:fPr>
                                <m:ctrlPr>
                                  <a:rPr lang="pt-BR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pt-BR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pt-BR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pt-BR" i="1" dirty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  <m:d>
                                      <m:dPr>
                                        <m:ctrlPr>
                                          <a:rPr lang="pt-BR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pt-BR" i="1" dirty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pt-BR" i="1" dirty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pt-BR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pt-BR" i="1" dirty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acc>
                                      </m:e>
                                    </m:d>
                                  </m:e>
                                </m:rad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pt-BR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pt-BR" i="1" dirty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rad>
                              </m:den>
                            </m:f>
                          </m:e>
                        </m:d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conter</m:t>
                        </m:r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𝟓𝟎</m:t>
                        </m:r>
                        <m:r>
                          <a:rPr lang="pt-BR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%</m:t>
                        </m:r>
                      </m:e>
                    </m:d>
                    <m:r>
                      <a:rPr lang="pt-BR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2</m:t>
                        </m:r>
                        <m:f>
                          <m:fPr>
                            <m:ctrlPr>
                              <a:rPr lang="pt-BR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pt-BR" i="1" dirty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acc>
                                  <m:accPr>
                                    <m:chr m:val="̅"/>
                                    <m:ctrlPr>
                                      <a:rPr lang="pt-BR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i="1" dirty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pt-BR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t-BR" i="1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pt-BR" i="1" dirty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pt-BR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pt-BR" i="1" dirty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</m:rad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pt-BR" i="1" dirty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pt-BR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51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% 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̅"/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pt-BR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2</m:t>
                        </m:r>
                        <m:f>
                          <m:fPr>
                            <m:ctrlPr>
                              <a:rPr lang="pt-BR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pt-BR" i="1" dirty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acc>
                                  <m:accPr>
                                    <m:chr m:val="̅"/>
                                    <m:ctrlPr>
                                      <a:rPr lang="pt-BR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i="1" dirty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pt-BR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t-BR" i="1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pt-BR" i="1" dirty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pt-BR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pt-BR" i="1" dirty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</m:rad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pt-BR" i="1" dirty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pt-BR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49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%</m:t>
                        </m:r>
                      </m:e>
                    </m:d>
                    <m:r>
                      <a:rPr lang="pt-BR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pt-BR" dirty="0">
                    <a:latin typeface="Cambria Math" panose="02040503050406030204" pitchFamily="18" charset="0"/>
                  </a:rPr>
                  <a:t> </a:t>
                </a:r>
                <a:r>
                  <a:rPr lang="pt-BR" b="0" dirty="0"/>
                  <a:t>.... Simulação = 94,86%</a:t>
                </a:r>
                <a:endParaRPr lang="pt-BR" b="1" dirty="0"/>
              </a:p>
            </p:txBody>
          </p:sp>
        </mc:Choice>
        <mc:Fallback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CDD0E368-982C-534E-6C74-3B81549763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1361" y="1760049"/>
                <a:ext cx="5914850" cy="3327962"/>
              </a:xfrm>
              <a:prstGeom prst="rect">
                <a:avLst/>
              </a:prstGeom>
              <a:blipFill>
                <a:blip r:embed="rId3"/>
                <a:stretch>
                  <a:fillRect l="-825" t="-916" b="-201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1405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ítulo 37">
            <a:extLst>
              <a:ext uri="{FF2B5EF4-FFF2-40B4-BE49-F238E27FC236}">
                <a16:creationId xmlns:a16="http://schemas.microsoft.com/office/drawing/2014/main" id="{BCCEB71A-289B-6DEF-2B28-30ADDCC96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15569"/>
          </a:xfrm>
        </p:spPr>
        <p:txBody>
          <a:bodyPr>
            <a:noAutofit/>
          </a:bodyPr>
          <a:lstStyle/>
          <a:p>
            <a:r>
              <a:rPr lang="pt-BR" sz="3800" b="1" dirty="0"/>
              <a:t>Intervalos de confiança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154A4FC-32CB-BBC7-6F01-9DD803B3684E}"/>
              </a:ext>
            </a:extLst>
          </p:cNvPr>
          <p:cNvSpPr txBox="1"/>
          <p:nvPr/>
        </p:nvSpPr>
        <p:spPr>
          <a:xfrm>
            <a:off x="838200" y="1375523"/>
            <a:ext cx="10609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6AD40F2F-0F65-A617-D1AB-C96289F0EC54}"/>
                  </a:ext>
                </a:extLst>
              </p:cNvPr>
              <p:cNvSpPr txBox="1"/>
              <p:nvPr/>
            </p:nvSpPr>
            <p:spPr>
              <a:xfrm>
                <a:off x="923635" y="1856509"/>
                <a:ext cx="5117725" cy="39047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Procedimento esperto:</a:t>
                </a:r>
              </a:p>
              <a:p>
                <a:endParaRPr lang="pt-BR" dirty="0"/>
              </a:p>
              <a:p>
                <a:pPr marL="342900" indent="-342900">
                  <a:buAutoNum type="arabicPeriod"/>
                </a:pPr>
                <a:r>
                  <a:rPr lang="pt-BR" dirty="0"/>
                  <a:t>Calcule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endParaRPr lang="pt-BR" dirty="0"/>
              </a:p>
              <a:p>
                <a:pPr marL="342900" indent="-342900">
                  <a:buAutoNum type="arabicPeriod"/>
                </a:pPr>
                <a:r>
                  <a:rPr lang="pt-BR" dirty="0"/>
                  <a:t>Monte o intervalo [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−2</m:t>
                    </m:r>
                    <m:f>
                      <m:f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pt-BR" i="1" dirty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acc>
                              <m:accPr>
                                <m:chr m:val="̅"/>
                                <m:ctrlPr>
                                  <a:rPr lang="pt-BR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pt-BR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i="1" dirty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pt-BR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i="1" dirty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</m:d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pt-BR" i="1" dirty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̅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pt-BR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2</m:t>
                    </m:r>
                    <m:f>
                      <m:fPr>
                        <m:ctrlPr>
                          <a:rPr lang="pt-BR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pt-BR" i="1" dirty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acc>
                              <m:accPr>
                                <m:chr m:val="̅"/>
                                <m:ctrlPr>
                                  <a:rPr lang="pt-BR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pt-BR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i="1" dirty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pt-BR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i="1" dirty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</m:d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pt-BR" b="0" i="1" dirty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pt-BR" b="0" dirty="0"/>
              </a:p>
              <a:p>
                <a:pPr marL="342900" indent="-342900">
                  <a:buAutoNum type="arabicPeriod"/>
                </a:pPr>
                <a:endParaRPr lang="pt-BR" dirty="0"/>
              </a:p>
              <a:p>
                <a:r>
                  <a:rPr lang="pt-BR" dirty="0"/>
                  <a:t>O </a:t>
                </a:r>
                <a:r>
                  <a:rPr lang="pt-BR" b="1" dirty="0"/>
                  <a:t>nível de confiança </a:t>
                </a:r>
                <a:r>
                  <a:rPr lang="pt-BR" dirty="0"/>
                  <a:t>é a probabilidade de sortear uma amostra cujo conjunto gerado assim contém o verdadeiro valor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pt-BR" b="1" dirty="0"/>
                  <a:t> </a:t>
                </a:r>
              </a:p>
              <a:p>
                <a:endParaRPr lang="pt-BR" b="1" dirty="0"/>
              </a:p>
              <a:p>
                <a:r>
                  <a:rPr lang="pt-BR" b="1" dirty="0"/>
                  <a:t>Esse procedimento se adapta a mudanças no desvio padrão da distribuição amostral de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pt-BR" b="1" dirty="0"/>
                  <a:t> e para grandes tamanhos de amostra depende cada vez menos de </a:t>
                </a:r>
                <a14:m>
                  <m:oMath xmlns:m="http://schemas.openxmlformats.org/officeDocument/2006/math">
                    <m:r>
                      <a:rPr lang="pt-BR" b="1" i="1" smtClean="0"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pt-BR" b="1" dirty="0"/>
                  <a:t> e </a:t>
                </a:r>
                <a14:m>
                  <m:oMath xmlns:m="http://schemas.openxmlformats.org/officeDocument/2006/math">
                    <m:r>
                      <a:rPr lang="pt-BR" b="1" i="1" smtClean="0">
                        <a:latin typeface="Cambria Math" panose="02040503050406030204" pitchFamily="18" charset="0"/>
                      </a:rPr>
                      <m:t>𝝈</m:t>
                    </m:r>
                  </m:oMath>
                </a14:m>
                <a:endParaRPr lang="pt-BR" b="1" dirty="0"/>
              </a:p>
            </p:txBody>
          </p:sp>
        </mc:Choice>
        <mc:Fallback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6AD40F2F-0F65-A617-D1AB-C96289F0EC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635" y="1856509"/>
                <a:ext cx="5117725" cy="3904723"/>
              </a:xfrm>
              <a:prstGeom prst="rect">
                <a:avLst/>
              </a:prstGeom>
              <a:blipFill>
                <a:blip r:embed="rId2"/>
                <a:stretch>
                  <a:fillRect l="-1073" t="-781" r="-1073" b="-171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CDD0E368-982C-534E-6C74-3B81549763A9}"/>
                  </a:ext>
                </a:extLst>
              </p:cNvPr>
              <p:cNvSpPr txBox="1"/>
              <p:nvPr/>
            </p:nvSpPr>
            <p:spPr>
              <a:xfrm>
                <a:off x="6041361" y="1760049"/>
                <a:ext cx="5914850" cy="33279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BR" i="1" smtClean="0">
                        <a:latin typeface="Cambria Math" panose="02040503050406030204" pitchFamily="18" charset="0"/>
                      </a:rPr>
                      <m:t>=1000</m:t>
                    </m:r>
                  </m:oMath>
                </a14:m>
                <a:r>
                  <a:rPr lang="pt-BR" dirty="0"/>
                  <a:t>, se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pt-BR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pt-BR" dirty="0"/>
                  <a:t>:</a:t>
                </a:r>
              </a:p>
              <a:p>
                <a:endParaRPr lang="pt-BR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pt-BR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pt-BR" i="1" dirty="0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pt-B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i="1" dirty="0">
                              <a:latin typeface="Cambria Math" panose="02040503050406030204" pitchFamily="18" charset="0"/>
                            </a:rPr>
                            <m:t>%,</m:t>
                          </m:r>
                          <m:f>
                            <m:fPr>
                              <m:ctrlPr>
                                <a:rPr lang="pt-BR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pt-BR" i="1" dirty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pt-BR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pt-BR" i="1" dirty="0">
                                      <a:latin typeface="Cambria Math" panose="02040503050406030204" pitchFamily="18" charset="0"/>
                                    </a:rPr>
                                    <m:t>%×</m:t>
                                  </m:r>
                                  <m:d>
                                    <m:dPr>
                                      <m:ctrlPr>
                                        <a:rPr lang="pt-BR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BR" i="1" dirty="0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r>
                                        <a:rPr lang="pt-BR" b="0" i="1" dirty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pt-BR" i="1" dirty="0">
                                          <a:latin typeface="Cambria Math" panose="02040503050406030204" pitchFamily="18" charset="0"/>
                                        </a:rPr>
                                        <m:t>%</m:t>
                                      </m:r>
                                    </m:e>
                                  </m:d>
                                </m:e>
                              </m:rad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pt-BR" i="1" dirty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pt-BR" i="1" dirty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  <m:r>
                                    <a:rPr lang="pt-BR" b="0" i="1" dirty="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pt-BR" i="1" dirty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rad>
                            </m:den>
                          </m:f>
                        </m:e>
                      </m:d>
                      <m:r>
                        <a:rPr lang="pt-BR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 dirty="0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pt-B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i="1" dirty="0">
                              <a:latin typeface="Cambria Math" panose="02040503050406030204" pitchFamily="18" charset="0"/>
                            </a:rPr>
                            <m:t>1%,</m:t>
                          </m:r>
                          <m:f>
                            <m:fPr>
                              <m:ctrlPr>
                                <a:rPr lang="pt-BR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dirty="0" smtClean="0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  <m:r>
                                <a:rPr lang="pt-BR" i="1" dirty="0">
                                  <a:latin typeface="Cambria Math" panose="02040503050406030204" pitchFamily="18" charset="0"/>
                                </a:rPr>
                                <m:t>%</m:t>
                              </m:r>
                            </m:num>
                            <m:den>
                              <m:r>
                                <a:rPr lang="pt-BR" b="0" i="1" dirty="0" smtClean="0">
                                  <a:latin typeface="Cambria Math" panose="02040503050406030204" pitchFamily="18" charset="0"/>
                                </a:rPr>
                                <m:t>31,62</m:t>
                              </m:r>
                            </m:den>
                          </m:f>
                        </m:e>
                      </m:d>
                      <m:r>
                        <a:rPr lang="pt-BR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 dirty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pt-BR" i="1" dirty="0">
                          <a:latin typeface="Cambria Math" panose="02040503050406030204" pitchFamily="18" charset="0"/>
                        </a:rPr>
                        <m:t>(2%,0,4</m:t>
                      </m:r>
                      <m:r>
                        <a:rPr lang="pt-BR" i="1" dirty="0">
                          <a:latin typeface="Cambria Math" panose="02040503050406030204" pitchFamily="18" charset="0"/>
                        </a:rPr>
                        <m:t>4%)</m:t>
                      </m:r>
                    </m:oMath>
                  </m:oMathPara>
                </a14:m>
                <a:endParaRPr lang="pt-BR" b="1" dirty="0"/>
              </a:p>
              <a:p>
                <a:endParaRPr lang="pt-BR" b="1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  <m:f>
                              <m:fPr>
                                <m:ctrlPr>
                                  <a:rPr lang="pt-BR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pt-BR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pt-BR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pt-BR" i="1" dirty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  <m:d>
                                      <m:dPr>
                                        <m:ctrlPr>
                                          <a:rPr lang="pt-BR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pt-BR" i="1" dirty="0">
                                            <a:latin typeface="Cambria Math" panose="02040503050406030204" pitchFamily="18" charset="0"/>
                                          </a:rPr>
                                          <m:t>1−</m:t>
                                        </m:r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pt-BR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pt-BR" i="1" dirty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acc>
                                      </m:e>
                                    </m:d>
                                  </m:e>
                                </m:rad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pt-BR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pt-BR" i="1" dirty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rad>
                              </m:den>
                            </m:f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acc>
                              <m:accPr>
                                <m:chr m:val="̅"/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+2</m:t>
                            </m:r>
                            <m:f>
                              <m:fPr>
                                <m:ctrlPr>
                                  <a:rPr lang="pt-BR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pt-BR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pt-BR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pt-BR" i="1" dirty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  <m:d>
                                      <m:dPr>
                                        <m:ctrlPr>
                                          <a:rPr lang="pt-BR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pt-BR" i="1" dirty="0">
                                            <a:latin typeface="Cambria Math" panose="02040503050406030204" pitchFamily="18" charset="0"/>
                                          </a:rPr>
                                          <m:t>1−</m:t>
                                        </m:r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pt-BR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pt-BR" i="1" dirty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acc>
                                      </m:e>
                                    </m:d>
                                  </m:e>
                                </m:rad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pt-BR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pt-BR" i="1" dirty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rad>
                              </m:den>
                            </m:f>
                          </m:e>
                        </m:d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conter</m:t>
                        </m:r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pt-BR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%</m:t>
                        </m:r>
                      </m:e>
                    </m:d>
                    <m:r>
                      <a:rPr lang="pt-BR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2</m:t>
                        </m:r>
                        <m:f>
                          <m:fPr>
                            <m:ctrlPr>
                              <a:rPr lang="pt-BR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pt-BR" i="1" dirty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acc>
                                  <m:accPr>
                                    <m:chr m:val="̅"/>
                                    <m:ctrlPr>
                                      <a:rPr lang="pt-BR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i="1" dirty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pt-BR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t-BR" i="1" dirty="0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pt-BR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pt-BR" i="1" dirty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</m:rad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pt-BR" i="1" dirty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pt-BR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% 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̅"/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pt-BR" i="1">
                            <a:latin typeface="Cambria Math" panose="02040503050406030204" pitchFamily="18" charset="0"/>
                          </a:rPr>
                          <m:t>−2</m:t>
                        </m:r>
                        <m:f>
                          <m:fPr>
                            <m:ctrlPr>
                              <a:rPr lang="pt-BR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pt-BR" i="1" dirty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acc>
                                  <m:accPr>
                                    <m:chr m:val="̅"/>
                                    <m:ctrlPr>
                                      <a:rPr lang="pt-BR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i="1" dirty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pt-BR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t-BR" i="1" dirty="0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pt-BR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pt-BR" i="1" dirty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</m:rad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pt-BR" i="1" dirty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pt-BR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%</m:t>
                        </m:r>
                      </m:e>
                    </m:d>
                    <m:r>
                      <a:rPr lang="pt-BR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pt-BR" dirty="0">
                    <a:latin typeface="Cambria Math" panose="02040503050406030204" pitchFamily="18" charset="0"/>
                  </a:rPr>
                  <a:t> </a:t>
                </a:r>
                <a:r>
                  <a:rPr lang="pt-BR" b="0" dirty="0"/>
                  <a:t>.... Simulação = 99,99%</a:t>
                </a:r>
                <a:endParaRPr lang="pt-BR" b="1" dirty="0"/>
              </a:p>
            </p:txBody>
          </p:sp>
        </mc:Choice>
        <mc:Fallback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CDD0E368-982C-534E-6C74-3B81549763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1361" y="1760049"/>
                <a:ext cx="5914850" cy="3327962"/>
              </a:xfrm>
              <a:prstGeom prst="rect">
                <a:avLst/>
              </a:prstGeom>
              <a:blipFill>
                <a:blip r:embed="rId3"/>
                <a:stretch>
                  <a:fillRect l="-825" t="-916" b="-201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4935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miley 3">
            <a:extLst>
              <a:ext uri="{FF2B5EF4-FFF2-40B4-BE49-F238E27FC236}">
                <a16:creationId xmlns:a16="http://schemas.microsoft.com/office/drawing/2014/main" id="{5201676E-BE39-A82A-12B5-FD6B0673B59E}"/>
              </a:ext>
            </a:extLst>
          </p:cNvPr>
          <p:cNvSpPr/>
          <p:nvPr/>
        </p:nvSpPr>
        <p:spPr>
          <a:xfrm>
            <a:off x="957533" y="1834548"/>
            <a:ext cx="914400" cy="914400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Smiley 4">
            <a:extLst>
              <a:ext uri="{FF2B5EF4-FFF2-40B4-BE49-F238E27FC236}">
                <a16:creationId xmlns:a16="http://schemas.microsoft.com/office/drawing/2014/main" id="{FD30986A-2FC7-A8DB-5C88-C18D6B3B465D}"/>
              </a:ext>
            </a:extLst>
          </p:cNvPr>
          <p:cNvSpPr/>
          <p:nvPr/>
        </p:nvSpPr>
        <p:spPr>
          <a:xfrm>
            <a:off x="2002771" y="2001326"/>
            <a:ext cx="914400" cy="914400"/>
          </a:xfrm>
          <a:prstGeom prst="smileyFac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Smiley 5">
            <a:extLst>
              <a:ext uri="{FF2B5EF4-FFF2-40B4-BE49-F238E27FC236}">
                <a16:creationId xmlns:a16="http://schemas.microsoft.com/office/drawing/2014/main" id="{393CCC1F-EC75-66DD-DE9E-6E28A6FB81C6}"/>
              </a:ext>
            </a:extLst>
          </p:cNvPr>
          <p:cNvSpPr/>
          <p:nvPr/>
        </p:nvSpPr>
        <p:spPr>
          <a:xfrm>
            <a:off x="3246416" y="3592899"/>
            <a:ext cx="914400" cy="914400"/>
          </a:xfrm>
          <a:prstGeom prst="smileyFac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Smiley 6">
            <a:extLst>
              <a:ext uri="{FF2B5EF4-FFF2-40B4-BE49-F238E27FC236}">
                <a16:creationId xmlns:a16="http://schemas.microsoft.com/office/drawing/2014/main" id="{283021DE-BACE-CA9F-CA18-17DD78680F06}"/>
              </a:ext>
            </a:extLst>
          </p:cNvPr>
          <p:cNvSpPr/>
          <p:nvPr/>
        </p:nvSpPr>
        <p:spPr>
          <a:xfrm>
            <a:off x="1050988" y="3922141"/>
            <a:ext cx="914400" cy="914400"/>
          </a:xfrm>
          <a:prstGeom prst="smileyFac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Smiley 7">
            <a:extLst>
              <a:ext uri="{FF2B5EF4-FFF2-40B4-BE49-F238E27FC236}">
                <a16:creationId xmlns:a16="http://schemas.microsoft.com/office/drawing/2014/main" id="{362DF7FB-FEF6-03A3-B46A-AE5F91DA9BD1}"/>
              </a:ext>
            </a:extLst>
          </p:cNvPr>
          <p:cNvSpPr/>
          <p:nvPr/>
        </p:nvSpPr>
        <p:spPr>
          <a:xfrm>
            <a:off x="2107724" y="3007741"/>
            <a:ext cx="914400" cy="914400"/>
          </a:xfrm>
          <a:prstGeom prst="smileyFac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Smiley 8">
            <a:extLst>
              <a:ext uri="{FF2B5EF4-FFF2-40B4-BE49-F238E27FC236}">
                <a16:creationId xmlns:a16="http://schemas.microsoft.com/office/drawing/2014/main" id="{E3ADBB17-EEDE-76F8-7EDC-10ECCFBE1043}"/>
              </a:ext>
            </a:extLst>
          </p:cNvPr>
          <p:cNvSpPr/>
          <p:nvPr/>
        </p:nvSpPr>
        <p:spPr>
          <a:xfrm>
            <a:off x="1053865" y="4994692"/>
            <a:ext cx="914400" cy="914400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Smiley 9">
            <a:extLst>
              <a:ext uri="{FF2B5EF4-FFF2-40B4-BE49-F238E27FC236}">
                <a16:creationId xmlns:a16="http://schemas.microsoft.com/office/drawing/2014/main" id="{DFE53F68-9BD3-0464-71B1-28634665D397}"/>
              </a:ext>
            </a:extLst>
          </p:cNvPr>
          <p:cNvSpPr/>
          <p:nvPr/>
        </p:nvSpPr>
        <p:spPr>
          <a:xfrm>
            <a:off x="2211241" y="4106171"/>
            <a:ext cx="914400" cy="914400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Smiley 10">
            <a:extLst>
              <a:ext uri="{FF2B5EF4-FFF2-40B4-BE49-F238E27FC236}">
                <a16:creationId xmlns:a16="http://schemas.microsoft.com/office/drawing/2014/main" id="{BB073DEC-DEDD-C751-D06B-6EA28AA1FC3C}"/>
              </a:ext>
            </a:extLst>
          </p:cNvPr>
          <p:cNvSpPr/>
          <p:nvPr/>
        </p:nvSpPr>
        <p:spPr>
          <a:xfrm>
            <a:off x="3059507" y="2170979"/>
            <a:ext cx="914400" cy="914400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Smiley 11">
            <a:extLst>
              <a:ext uri="{FF2B5EF4-FFF2-40B4-BE49-F238E27FC236}">
                <a16:creationId xmlns:a16="http://schemas.microsoft.com/office/drawing/2014/main" id="{12167533-6A5D-4A32-1389-86E5C1E2454B}"/>
              </a:ext>
            </a:extLst>
          </p:cNvPr>
          <p:cNvSpPr/>
          <p:nvPr/>
        </p:nvSpPr>
        <p:spPr>
          <a:xfrm>
            <a:off x="963287" y="2849590"/>
            <a:ext cx="914400" cy="914400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1D94BC5C-A384-7B6D-B73C-5326F96353DB}"/>
              </a:ext>
            </a:extLst>
          </p:cNvPr>
          <p:cNvSpPr txBox="1"/>
          <p:nvPr/>
        </p:nvSpPr>
        <p:spPr>
          <a:xfrm>
            <a:off x="507314" y="2107082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15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D725C51F-0FF8-9D46-B45F-681FF1FF47C2}"/>
              </a:ext>
            </a:extLst>
          </p:cNvPr>
          <p:cNvSpPr txBox="1"/>
          <p:nvPr/>
        </p:nvSpPr>
        <p:spPr>
          <a:xfrm>
            <a:off x="2209802" y="1585987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18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60A8AFAB-82F3-8B97-936E-C97467E2B4ED}"/>
              </a:ext>
            </a:extLst>
          </p:cNvPr>
          <p:cNvSpPr txBox="1"/>
          <p:nvPr/>
        </p:nvSpPr>
        <p:spPr>
          <a:xfrm>
            <a:off x="3300943" y="1801647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21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C95F98CA-20B3-94E9-2E01-3F687F4BA6C1}"/>
              </a:ext>
            </a:extLst>
          </p:cNvPr>
          <p:cNvSpPr txBox="1"/>
          <p:nvPr/>
        </p:nvSpPr>
        <p:spPr>
          <a:xfrm>
            <a:off x="4179614" y="3865433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23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10857ACE-7CD3-DDC1-2B97-5E6FEDC81E11}"/>
              </a:ext>
            </a:extLst>
          </p:cNvPr>
          <p:cNvSpPr txBox="1"/>
          <p:nvPr/>
        </p:nvSpPr>
        <p:spPr>
          <a:xfrm>
            <a:off x="485750" y="3122124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65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2DDE1B08-C8E7-06B8-F37C-DFA5E270F903}"/>
              </a:ext>
            </a:extLst>
          </p:cNvPr>
          <p:cNvSpPr txBox="1"/>
          <p:nvPr/>
        </p:nvSpPr>
        <p:spPr>
          <a:xfrm>
            <a:off x="3011854" y="3192574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43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25E276A8-0008-D099-4F9A-6127C1B0A60C}"/>
              </a:ext>
            </a:extLst>
          </p:cNvPr>
          <p:cNvSpPr txBox="1"/>
          <p:nvPr/>
        </p:nvSpPr>
        <p:spPr>
          <a:xfrm>
            <a:off x="3036505" y="4665618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22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6BD1DADC-7C7A-029A-0A57-28108A60E703}"/>
              </a:ext>
            </a:extLst>
          </p:cNvPr>
          <p:cNvSpPr txBox="1"/>
          <p:nvPr/>
        </p:nvSpPr>
        <p:spPr>
          <a:xfrm>
            <a:off x="619460" y="4194039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50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C29DB324-0435-BC32-470E-6CF1F6C96FEF}"/>
              </a:ext>
            </a:extLst>
          </p:cNvPr>
          <p:cNvSpPr txBox="1"/>
          <p:nvPr/>
        </p:nvSpPr>
        <p:spPr>
          <a:xfrm>
            <a:off x="1965388" y="5267226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61</a:t>
            </a:r>
          </a:p>
        </p:txBody>
      </p:sp>
      <p:sp>
        <p:nvSpPr>
          <p:cNvPr id="2" name="Smiley 1">
            <a:extLst>
              <a:ext uri="{FF2B5EF4-FFF2-40B4-BE49-F238E27FC236}">
                <a16:creationId xmlns:a16="http://schemas.microsoft.com/office/drawing/2014/main" id="{C4EAE717-851B-E7CA-E8EB-7F72D3FCCEDB}"/>
              </a:ext>
            </a:extLst>
          </p:cNvPr>
          <p:cNvSpPr/>
          <p:nvPr/>
        </p:nvSpPr>
        <p:spPr>
          <a:xfrm>
            <a:off x="5230372" y="1794929"/>
            <a:ext cx="914400" cy="914400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Smiley 2">
            <a:extLst>
              <a:ext uri="{FF2B5EF4-FFF2-40B4-BE49-F238E27FC236}">
                <a16:creationId xmlns:a16="http://schemas.microsoft.com/office/drawing/2014/main" id="{163062AF-9295-3E75-32D3-6B2CA3D8AF04}"/>
              </a:ext>
            </a:extLst>
          </p:cNvPr>
          <p:cNvSpPr/>
          <p:nvPr/>
        </p:nvSpPr>
        <p:spPr>
          <a:xfrm>
            <a:off x="6275610" y="1961707"/>
            <a:ext cx="914400" cy="914400"/>
          </a:xfrm>
          <a:prstGeom prst="smileyFac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2" name="Smiley 21">
            <a:extLst>
              <a:ext uri="{FF2B5EF4-FFF2-40B4-BE49-F238E27FC236}">
                <a16:creationId xmlns:a16="http://schemas.microsoft.com/office/drawing/2014/main" id="{91ED72CD-4C17-AE58-D527-21125142F208}"/>
              </a:ext>
            </a:extLst>
          </p:cNvPr>
          <p:cNvSpPr/>
          <p:nvPr/>
        </p:nvSpPr>
        <p:spPr>
          <a:xfrm>
            <a:off x="7519255" y="3553280"/>
            <a:ext cx="914400" cy="914400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3" name="Smiley 22">
            <a:extLst>
              <a:ext uri="{FF2B5EF4-FFF2-40B4-BE49-F238E27FC236}">
                <a16:creationId xmlns:a16="http://schemas.microsoft.com/office/drawing/2014/main" id="{781574D3-2D5D-DC36-A5FC-C9313E849053}"/>
              </a:ext>
            </a:extLst>
          </p:cNvPr>
          <p:cNvSpPr/>
          <p:nvPr/>
        </p:nvSpPr>
        <p:spPr>
          <a:xfrm>
            <a:off x="5323827" y="3882522"/>
            <a:ext cx="914400" cy="914400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4" name="Smiley 23">
            <a:extLst>
              <a:ext uri="{FF2B5EF4-FFF2-40B4-BE49-F238E27FC236}">
                <a16:creationId xmlns:a16="http://schemas.microsoft.com/office/drawing/2014/main" id="{48AF76F4-A042-D041-A6F8-545AFFAF21DD}"/>
              </a:ext>
            </a:extLst>
          </p:cNvPr>
          <p:cNvSpPr/>
          <p:nvPr/>
        </p:nvSpPr>
        <p:spPr>
          <a:xfrm>
            <a:off x="6380563" y="2968122"/>
            <a:ext cx="914400" cy="914400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5" name="Smiley 24">
            <a:extLst>
              <a:ext uri="{FF2B5EF4-FFF2-40B4-BE49-F238E27FC236}">
                <a16:creationId xmlns:a16="http://schemas.microsoft.com/office/drawing/2014/main" id="{2C84161B-1696-142E-74C8-D59E5D20E32F}"/>
              </a:ext>
            </a:extLst>
          </p:cNvPr>
          <p:cNvSpPr/>
          <p:nvPr/>
        </p:nvSpPr>
        <p:spPr>
          <a:xfrm>
            <a:off x="5326704" y="4955073"/>
            <a:ext cx="914400" cy="914400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6" name="Smiley 25">
            <a:extLst>
              <a:ext uri="{FF2B5EF4-FFF2-40B4-BE49-F238E27FC236}">
                <a16:creationId xmlns:a16="http://schemas.microsoft.com/office/drawing/2014/main" id="{6A9F5ED7-4DA9-5AF0-33F0-5584902C4A65}"/>
              </a:ext>
            </a:extLst>
          </p:cNvPr>
          <p:cNvSpPr/>
          <p:nvPr/>
        </p:nvSpPr>
        <p:spPr>
          <a:xfrm>
            <a:off x="6484080" y="4066552"/>
            <a:ext cx="914400" cy="914400"/>
          </a:xfrm>
          <a:prstGeom prst="smileyFac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7" name="Smiley 26">
            <a:extLst>
              <a:ext uri="{FF2B5EF4-FFF2-40B4-BE49-F238E27FC236}">
                <a16:creationId xmlns:a16="http://schemas.microsoft.com/office/drawing/2014/main" id="{7B554C16-946F-B4C7-8A04-6B0BFDD64FC5}"/>
              </a:ext>
            </a:extLst>
          </p:cNvPr>
          <p:cNvSpPr/>
          <p:nvPr/>
        </p:nvSpPr>
        <p:spPr>
          <a:xfrm>
            <a:off x="7332346" y="2131360"/>
            <a:ext cx="914400" cy="914400"/>
          </a:xfrm>
          <a:prstGeom prst="smileyFac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8" name="Smiley 27">
            <a:extLst>
              <a:ext uri="{FF2B5EF4-FFF2-40B4-BE49-F238E27FC236}">
                <a16:creationId xmlns:a16="http://schemas.microsoft.com/office/drawing/2014/main" id="{82DA5B3A-FE7D-E5EA-0CBB-6E91A3A9F816}"/>
              </a:ext>
            </a:extLst>
          </p:cNvPr>
          <p:cNvSpPr/>
          <p:nvPr/>
        </p:nvSpPr>
        <p:spPr>
          <a:xfrm>
            <a:off x="5236126" y="2809971"/>
            <a:ext cx="914400" cy="914400"/>
          </a:xfrm>
          <a:prstGeom prst="smileyFac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B88314A1-E95B-BCB6-97A1-EEA5EE6BD024}"/>
              </a:ext>
            </a:extLst>
          </p:cNvPr>
          <p:cNvSpPr txBox="1"/>
          <p:nvPr/>
        </p:nvSpPr>
        <p:spPr>
          <a:xfrm>
            <a:off x="4780153" y="2067463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10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09540FAF-4708-DD28-AF01-48E5A89F2A8A}"/>
              </a:ext>
            </a:extLst>
          </p:cNvPr>
          <p:cNvSpPr txBox="1"/>
          <p:nvPr/>
        </p:nvSpPr>
        <p:spPr>
          <a:xfrm>
            <a:off x="6482641" y="1546368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11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B74FA270-35E7-E6A3-4B19-19B83EF0820D}"/>
              </a:ext>
            </a:extLst>
          </p:cNvPr>
          <p:cNvSpPr txBox="1"/>
          <p:nvPr/>
        </p:nvSpPr>
        <p:spPr>
          <a:xfrm>
            <a:off x="7573782" y="1762028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14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241B544A-3FBB-9F97-62F2-2F40450D32FD}"/>
              </a:ext>
            </a:extLst>
          </p:cNvPr>
          <p:cNvSpPr txBox="1"/>
          <p:nvPr/>
        </p:nvSpPr>
        <p:spPr>
          <a:xfrm>
            <a:off x="8452453" y="3825814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22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E96598E2-1D63-10F6-98E2-87468482C069}"/>
              </a:ext>
            </a:extLst>
          </p:cNvPr>
          <p:cNvSpPr txBox="1"/>
          <p:nvPr/>
        </p:nvSpPr>
        <p:spPr>
          <a:xfrm>
            <a:off x="4758589" y="3082505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31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9D7FB71A-726F-81D2-80DB-157871C8DA9F}"/>
              </a:ext>
            </a:extLst>
          </p:cNvPr>
          <p:cNvSpPr txBox="1"/>
          <p:nvPr/>
        </p:nvSpPr>
        <p:spPr>
          <a:xfrm>
            <a:off x="7284693" y="3152955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21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4411AD1A-D878-57CA-EF7F-D9DC7DF9B93A}"/>
              </a:ext>
            </a:extLst>
          </p:cNvPr>
          <p:cNvSpPr txBox="1"/>
          <p:nvPr/>
        </p:nvSpPr>
        <p:spPr>
          <a:xfrm>
            <a:off x="7309344" y="4625999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32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42254AD0-4D2D-2E28-0896-CA771E187409}"/>
              </a:ext>
            </a:extLst>
          </p:cNvPr>
          <p:cNvSpPr txBox="1"/>
          <p:nvPr/>
        </p:nvSpPr>
        <p:spPr>
          <a:xfrm>
            <a:off x="4892299" y="4154420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50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1B846296-D97A-C8BA-CE26-AF7C79DAC54C}"/>
              </a:ext>
            </a:extLst>
          </p:cNvPr>
          <p:cNvSpPr txBox="1"/>
          <p:nvPr/>
        </p:nvSpPr>
        <p:spPr>
          <a:xfrm>
            <a:off x="6238227" y="5227607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91</a:t>
            </a:r>
          </a:p>
        </p:txBody>
      </p:sp>
      <p:sp>
        <p:nvSpPr>
          <p:cNvPr id="38" name="Título 37">
            <a:extLst>
              <a:ext uri="{FF2B5EF4-FFF2-40B4-BE49-F238E27FC236}">
                <a16:creationId xmlns:a16="http://schemas.microsoft.com/office/drawing/2014/main" id="{BCCEB71A-289B-6DEF-2B28-30ADDCC96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15569"/>
          </a:xfrm>
        </p:spPr>
        <p:txBody>
          <a:bodyPr>
            <a:normAutofit fontScale="90000"/>
          </a:bodyPr>
          <a:lstStyle/>
          <a:p>
            <a:r>
              <a:rPr lang="pt-BR" dirty="0"/>
              <a:t>Outra amostra possível (tamanho amostral n = 8)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309EFF29-1D84-DBFD-1A34-3DB923FE00DA}"/>
              </a:ext>
            </a:extLst>
          </p:cNvPr>
          <p:cNvSpPr txBox="1"/>
          <p:nvPr/>
        </p:nvSpPr>
        <p:spPr>
          <a:xfrm>
            <a:off x="9379921" y="1548051"/>
            <a:ext cx="1765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Média</a:t>
            </a:r>
            <a:r>
              <a:rPr lang="pt-BR" dirty="0"/>
              <a:t>: 27,75</a:t>
            </a: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BC0AA378-DA23-DCD8-B01D-D1FA4CCAB43C}"/>
              </a:ext>
            </a:extLst>
          </p:cNvPr>
          <p:cNvSpPr txBox="1"/>
          <p:nvPr/>
        </p:nvSpPr>
        <p:spPr>
          <a:xfrm>
            <a:off x="9379921" y="1936560"/>
            <a:ext cx="1765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Máximo</a:t>
            </a:r>
            <a:r>
              <a:rPr lang="pt-BR" dirty="0"/>
              <a:t>: 50</a:t>
            </a: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8BED441C-5BA7-2209-CE05-9D4F02F43AEE}"/>
              </a:ext>
            </a:extLst>
          </p:cNvPr>
          <p:cNvSpPr txBox="1"/>
          <p:nvPr/>
        </p:nvSpPr>
        <p:spPr>
          <a:xfrm>
            <a:off x="9379921" y="2333695"/>
            <a:ext cx="1765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Mínimo</a:t>
            </a:r>
            <a:r>
              <a:rPr lang="pt-BR" dirty="0"/>
              <a:t>: 11 </a:t>
            </a: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A9979C51-BD40-AC14-6564-41D8CAE05AEE}"/>
              </a:ext>
            </a:extLst>
          </p:cNvPr>
          <p:cNvSpPr txBox="1"/>
          <p:nvPr/>
        </p:nvSpPr>
        <p:spPr>
          <a:xfrm>
            <a:off x="9379921" y="2691441"/>
            <a:ext cx="1765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Desvio Padrão</a:t>
            </a:r>
            <a:r>
              <a:rPr lang="pt-BR" dirty="0"/>
              <a:t>: 12,95 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0AF1F47E-9E46-C970-A6C6-F38B08864CAB}"/>
              </a:ext>
            </a:extLst>
          </p:cNvPr>
          <p:cNvSpPr txBox="1"/>
          <p:nvPr/>
        </p:nvSpPr>
        <p:spPr>
          <a:xfrm>
            <a:off x="10708257" y="2197529"/>
            <a:ext cx="14837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accent6">
                    <a:lumMod val="50000"/>
                  </a:schemeClr>
                </a:solidFill>
              </a:rPr>
              <a:t>Amostral</a:t>
            </a:r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C581BE8E-129A-47F1-38C8-679E7DE0FCAE}"/>
              </a:ext>
            </a:extLst>
          </p:cNvPr>
          <p:cNvSpPr txBox="1"/>
          <p:nvPr/>
        </p:nvSpPr>
        <p:spPr>
          <a:xfrm>
            <a:off x="9379921" y="3334218"/>
            <a:ext cx="14837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accent6">
                    <a:lumMod val="50000"/>
                  </a:schemeClr>
                </a:solidFill>
              </a:rPr>
              <a:t>Amostra 2</a:t>
            </a:r>
          </a:p>
        </p:txBody>
      </p:sp>
    </p:spTree>
    <p:extLst>
      <p:ext uri="{BB962C8B-B14F-4D97-AF65-F5344CB8AC3E}">
        <p14:creationId xmlns:p14="http://schemas.microsoft.com/office/powerpoint/2010/main" val="557947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ítulo 37">
            <a:extLst>
              <a:ext uri="{FF2B5EF4-FFF2-40B4-BE49-F238E27FC236}">
                <a16:creationId xmlns:a16="http://schemas.microsoft.com/office/drawing/2014/main" id="{BCCEB71A-289B-6DEF-2B28-30ADDCC96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15569"/>
          </a:xfrm>
        </p:spPr>
        <p:txBody>
          <a:bodyPr>
            <a:noAutofit/>
          </a:bodyPr>
          <a:lstStyle/>
          <a:p>
            <a:r>
              <a:rPr lang="pt-BR" sz="3800" b="1" dirty="0"/>
              <a:t>Intervalos de confiança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154A4FC-32CB-BBC7-6F01-9DD803B3684E}"/>
              </a:ext>
            </a:extLst>
          </p:cNvPr>
          <p:cNvSpPr txBox="1"/>
          <p:nvPr/>
        </p:nvSpPr>
        <p:spPr>
          <a:xfrm>
            <a:off x="838200" y="1375523"/>
            <a:ext cx="10609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6AD40F2F-0F65-A617-D1AB-C96289F0EC54}"/>
                  </a:ext>
                </a:extLst>
              </p:cNvPr>
              <p:cNvSpPr txBox="1"/>
              <p:nvPr/>
            </p:nvSpPr>
            <p:spPr>
              <a:xfrm>
                <a:off x="923635" y="1856509"/>
                <a:ext cx="10040539" cy="34190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Procedimento esperto:</a:t>
                </a:r>
              </a:p>
              <a:p>
                <a:endParaRPr lang="pt-BR" dirty="0"/>
              </a:p>
              <a:p>
                <a:pPr marL="342900" indent="-342900">
                  <a:buAutoNum type="arabicPeriod"/>
                </a:pPr>
                <a:r>
                  <a:rPr lang="pt-BR" dirty="0"/>
                  <a:t>Calcule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endParaRPr lang="pt-BR" dirty="0"/>
              </a:p>
              <a:p>
                <a:pPr marL="342900" indent="-342900">
                  <a:buAutoNum type="arabicPeriod"/>
                </a:pPr>
                <a:r>
                  <a:rPr lang="pt-BR" dirty="0"/>
                  <a:t>Monte o intervalo [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−2</m:t>
                    </m:r>
                    <m:f>
                      <m:f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pt-BR" i="1" dirty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acc>
                              <m:accPr>
                                <m:chr m:val="̅"/>
                                <m:ctrlPr>
                                  <a:rPr lang="pt-BR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pt-BR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i="1" dirty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pt-BR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i="1" dirty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</m:d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pt-BR" i="1" dirty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̅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pt-BR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2</m:t>
                    </m:r>
                    <m:f>
                      <m:fPr>
                        <m:ctrlPr>
                          <a:rPr lang="pt-BR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pt-BR" i="1" dirty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acc>
                              <m:accPr>
                                <m:chr m:val="̅"/>
                                <m:ctrlPr>
                                  <a:rPr lang="pt-BR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pt-BR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i="1" dirty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pt-BR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i="1" dirty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</m:d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pt-BR" b="0" i="1" dirty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pt-BR" b="0" dirty="0"/>
              </a:p>
              <a:p>
                <a:pPr marL="342900" indent="-342900">
                  <a:buAutoNum type="arabicPeriod"/>
                </a:pPr>
                <a:endParaRPr lang="pt-BR" dirty="0"/>
              </a:p>
              <a:p>
                <a:r>
                  <a:rPr lang="pt-BR" dirty="0"/>
                  <a:t>Por que funciona? </a:t>
                </a:r>
              </a:p>
              <a:p>
                <a:endParaRPr lang="pt-BR" dirty="0"/>
              </a:p>
              <a:p>
                <a:r>
                  <a:rPr lang="pt-BR" dirty="0"/>
                  <a:t>Porque podemos aproximar: </a:t>
                </a:r>
              </a:p>
              <a:p>
                <a:endParaRPr lang="pt-BR" b="1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pt-BR" sz="1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a:rPr lang="pt-BR" sz="1800" b="0" i="1" dirty="0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pt-BR" sz="1800" b="0" i="1" dirty="0" smtClean="0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pt-BR" sz="18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8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pt-BR" sz="1800" b="0" i="1" dirty="0" smtClean="0">
                              <a:latin typeface="Cambria Math" panose="02040503050406030204" pitchFamily="18" charset="0"/>
                            </a:rPr>
                            <m:t>é</m:t>
                          </m:r>
                          <m:r>
                            <a:rPr lang="pt-BR" sz="1800" b="0" i="1" dirty="0" smtClean="0">
                              <a:latin typeface="Cambria Math" panose="02040503050406030204" pitchFamily="18" charset="0"/>
                            </a:rPr>
                            <m:t>𝑑𝑖𝑎</m:t>
                          </m:r>
                          <m:r>
                            <a:rPr lang="pt-BR" sz="18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800" b="0" i="1" dirty="0" smtClean="0">
                              <a:latin typeface="Cambria Math" panose="02040503050406030204" pitchFamily="18" charset="0"/>
                            </a:rPr>
                            <m:t>𝑝𝑜𝑝𝑢𝑙𝑎𝑐𝑖𝑜𝑛𝑎𝑙</m:t>
                          </m:r>
                          <m:r>
                            <a:rPr lang="pt-BR" sz="18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pt-BR" sz="1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1800" b="0" i="1" dirty="0" smtClean="0">
                                  <a:latin typeface="Cambria Math" panose="02040503050406030204" pitchFamily="18" charset="0"/>
                                </a:rPr>
                                <m:t>𝑑𝑒𝑠𝑣𝑖𝑜</m:t>
                              </m:r>
                              <m:r>
                                <a:rPr lang="pt-BR" sz="1800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sz="1800" b="0" i="1" dirty="0" smtClean="0">
                                  <a:latin typeface="Cambria Math" panose="02040503050406030204" pitchFamily="18" charset="0"/>
                                </a:rPr>
                                <m:t>𝑝𝑎𝑑𝑟</m:t>
                              </m:r>
                              <m:r>
                                <a:rPr lang="pt-BR" sz="1800" b="0" i="1" dirty="0" smtClean="0">
                                  <a:latin typeface="Cambria Math" panose="02040503050406030204" pitchFamily="18" charset="0"/>
                                </a:rPr>
                                <m:t>ã</m:t>
                              </m:r>
                              <m:r>
                                <a:rPr lang="pt-BR" sz="1800" b="0" i="1" dirty="0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  <m:r>
                                <a:rPr lang="pt-BR" sz="1800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sz="18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𝒑𝒐𝒑𝒖𝒍𝒂𝒄𝒊𝒐𝒏𝒂𝒍</m:t>
                              </m:r>
                            </m:num>
                            <m:den>
                              <m:r>
                                <a:rPr lang="pt-BR" sz="1800" b="0" i="1" dirty="0" smtClean="0">
                                  <a:latin typeface="Cambria Math" panose="02040503050406030204" pitchFamily="18" charset="0"/>
                                </a:rPr>
                                <m:t>𝑟𝑎𝑖𝑧</m:t>
                              </m:r>
                              <m:r>
                                <a:rPr lang="pt-BR" sz="1800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sz="1800" b="0" i="1" dirty="0" smtClean="0">
                                  <a:latin typeface="Cambria Math" panose="02040503050406030204" pitchFamily="18" charset="0"/>
                                </a:rPr>
                                <m:t>𝑑𝑒</m:t>
                              </m:r>
                              <m:r>
                                <a:rPr lang="pt-BR" sz="1800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t-BR" b="1" dirty="0"/>
              </a:p>
            </p:txBody>
          </p:sp>
        </mc:Choice>
        <mc:Fallback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6AD40F2F-0F65-A617-D1AB-C96289F0EC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635" y="1856509"/>
                <a:ext cx="10040539" cy="3419078"/>
              </a:xfrm>
              <a:prstGeom prst="rect">
                <a:avLst/>
              </a:prstGeom>
              <a:blipFill>
                <a:blip r:embed="rId2"/>
                <a:stretch>
                  <a:fillRect l="-546" t="-89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96765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ítulo 37">
            <a:extLst>
              <a:ext uri="{FF2B5EF4-FFF2-40B4-BE49-F238E27FC236}">
                <a16:creationId xmlns:a16="http://schemas.microsoft.com/office/drawing/2014/main" id="{BCCEB71A-289B-6DEF-2B28-30ADDCC96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15569"/>
          </a:xfrm>
        </p:spPr>
        <p:txBody>
          <a:bodyPr>
            <a:noAutofit/>
          </a:bodyPr>
          <a:lstStyle/>
          <a:p>
            <a:r>
              <a:rPr lang="pt-BR" sz="3800" b="1" dirty="0"/>
              <a:t>Intervalos de confiança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154A4FC-32CB-BBC7-6F01-9DD803B3684E}"/>
              </a:ext>
            </a:extLst>
          </p:cNvPr>
          <p:cNvSpPr txBox="1"/>
          <p:nvPr/>
        </p:nvSpPr>
        <p:spPr>
          <a:xfrm>
            <a:off x="838200" y="1375523"/>
            <a:ext cx="10609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6AD40F2F-0F65-A617-D1AB-C96289F0EC54}"/>
                  </a:ext>
                </a:extLst>
              </p:cNvPr>
              <p:cNvSpPr txBox="1"/>
              <p:nvPr/>
            </p:nvSpPr>
            <p:spPr>
              <a:xfrm>
                <a:off x="923635" y="1856509"/>
                <a:ext cx="10040539" cy="34190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Procedimento esperto:</a:t>
                </a:r>
              </a:p>
              <a:p>
                <a:endParaRPr lang="pt-BR" dirty="0"/>
              </a:p>
              <a:p>
                <a:pPr marL="342900" indent="-342900">
                  <a:buAutoNum type="arabicPeriod"/>
                </a:pPr>
                <a:r>
                  <a:rPr lang="pt-BR" dirty="0"/>
                  <a:t>Calcule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endParaRPr lang="pt-BR" dirty="0"/>
              </a:p>
              <a:p>
                <a:pPr marL="342900" indent="-342900">
                  <a:buAutoNum type="arabicPeriod"/>
                </a:pPr>
                <a:r>
                  <a:rPr lang="pt-BR" dirty="0"/>
                  <a:t>Monte o intervalo [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−2</m:t>
                    </m:r>
                    <m:f>
                      <m:f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pt-BR" i="1" dirty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acc>
                              <m:accPr>
                                <m:chr m:val="̅"/>
                                <m:ctrlPr>
                                  <a:rPr lang="pt-BR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pt-BR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i="1" dirty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pt-BR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i="1" dirty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</m:d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pt-BR" i="1" dirty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̅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pt-BR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2</m:t>
                    </m:r>
                    <m:f>
                      <m:fPr>
                        <m:ctrlPr>
                          <a:rPr lang="pt-BR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pt-BR" i="1" dirty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acc>
                              <m:accPr>
                                <m:chr m:val="̅"/>
                                <m:ctrlPr>
                                  <a:rPr lang="pt-BR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pt-BR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i="1" dirty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pt-BR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i="1" dirty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</m:d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pt-BR" b="0" i="1" dirty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pt-BR" b="0" dirty="0"/>
              </a:p>
              <a:p>
                <a:pPr marL="342900" indent="-342900">
                  <a:buAutoNum type="arabicPeriod"/>
                </a:pPr>
                <a:endParaRPr lang="pt-BR" dirty="0"/>
              </a:p>
              <a:p>
                <a:r>
                  <a:rPr lang="pt-BR" dirty="0"/>
                  <a:t>Por que funciona? </a:t>
                </a:r>
              </a:p>
              <a:p>
                <a:endParaRPr lang="pt-BR" dirty="0"/>
              </a:p>
              <a:p>
                <a:r>
                  <a:rPr lang="pt-BR" dirty="0"/>
                  <a:t>Por que podemos aproximar:</a:t>
                </a:r>
              </a:p>
              <a:p>
                <a:endParaRPr lang="pt-BR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pt-BR" sz="1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a:rPr lang="pt-BR" sz="1800" b="0" i="1" dirty="0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pt-BR" sz="1800" b="0" i="1" dirty="0" smtClean="0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pt-BR" sz="18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8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pt-BR" sz="1800" b="0" i="1" dirty="0" smtClean="0">
                              <a:latin typeface="Cambria Math" panose="02040503050406030204" pitchFamily="18" charset="0"/>
                            </a:rPr>
                            <m:t>é</m:t>
                          </m:r>
                          <m:r>
                            <a:rPr lang="pt-BR" sz="1800" b="0" i="1" dirty="0" smtClean="0">
                              <a:latin typeface="Cambria Math" panose="02040503050406030204" pitchFamily="18" charset="0"/>
                            </a:rPr>
                            <m:t>𝑑𝑖𝑎</m:t>
                          </m:r>
                          <m:r>
                            <a:rPr lang="pt-BR" sz="18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800" b="0" i="1" dirty="0" smtClean="0">
                              <a:latin typeface="Cambria Math" panose="02040503050406030204" pitchFamily="18" charset="0"/>
                            </a:rPr>
                            <m:t>𝑝𝑜𝑝𝑢𝑙𝑎𝑐𝑖𝑜𝑛𝑎𝑙</m:t>
                          </m:r>
                          <m:r>
                            <a:rPr lang="pt-BR" sz="18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pt-BR" sz="1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1800" b="0" i="1" dirty="0" smtClean="0">
                                  <a:latin typeface="Cambria Math" panose="02040503050406030204" pitchFamily="18" charset="0"/>
                                </a:rPr>
                                <m:t>𝑑𝑒𝑠𝑣𝑖𝑜</m:t>
                              </m:r>
                              <m:r>
                                <a:rPr lang="pt-BR" sz="1800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sz="1800" b="0" i="1" dirty="0" smtClean="0">
                                  <a:latin typeface="Cambria Math" panose="02040503050406030204" pitchFamily="18" charset="0"/>
                                </a:rPr>
                                <m:t>𝑝𝑎𝑑𝑟</m:t>
                              </m:r>
                              <m:r>
                                <a:rPr lang="pt-BR" sz="1800" b="0" i="1" dirty="0" smtClean="0">
                                  <a:latin typeface="Cambria Math" panose="02040503050406030204" pitchFamily="18" charset="0"/>
                                </a:rPr>
                                <m:t>ã</m:t>
                              </m:r>
                              <m:r>
                                <a:rPr lang="pt-BR" sz="1800" b="0" i="1" dirty="0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  <m:r>
                                <a:rPr lang="pt-BR" sz="1800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sz="1800" b="1" i="1" dirty="0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𝒂𝒎𝒐𝒔𝒕𝒓𝒂𝒍</m:t>
                              </m:r>
                            </m:num>
                            <m:den>
                              <m:r>
                                <a:rPr lang="pt-BR" sz="1800" b="0" i="1" dirty="0" smtClean="0">
                                  <a:latin typeface="Cambria Math" panose="02040503050406030204" pitchFamily="18" charset="0"/>
                                </a:rPr>
                                <m:t>𝑟𝑎𝑖𝑧</m:t>
                              </m:r>
                              <m:r>
                                <a:rPr lang="pt-BR" sz="1800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sz="1800" b="0" i="1" dirty="0" smtClean="0">
                                  <a:latin typeface="Cambria Math" panose="02040503050406030204" pitchFamily="18" charset="0"/>
                                </a:rPr>
                                <m:t>𝑑𝑒</m:t>
                              </m:r>
                              <m:r>
                                <a:rPr lang="pt-BR" sz="1800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t-BR" b="1" dirty="0"/>
              </a:p>
            </p:txBody>
          </p:sp>
        </mc:Choice>
        <mc:Fallback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6AD40F2F-0F65-A617-D1AB-C96289F0EC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635" y="1856509"/>
                <a:ext cx="10040539" cy="3419078"/>
              </a:xfrm>
              <a:prstGeom prst="rect">
                <a:avLst/>
              </a:prstGeom>
              <a:blipFill>
                <a:blip r:embed="rId2"/>
                <a:stretch>
                  <a:fillRect l="-546" t="-89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Conector de Seta Reta 3">
            <a:extLst>
              <a:ext uri="{FF2B5EF4-FFF2-40B4-BE49-F238E27FC236}">
                <a16:creationId xmlns:a16="http://schemas.microsoft.com/office/drawing/2014/main" id="{D17D3B21-7C02-376A-6E62-23D58B66FC88}"/>
              </a:ext>
            </a:extLst>
          </p:cNvPr>
          <p:cNvCxnSpPr/>
          <p:nvPr/>
        </p:nvCxnSpPr>
        <p:spPr>
          <a:xfrm>
            <a:off x="6096000" y="3001992"/>
            <a:ext cx="65848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aixaDeTexto 4">
            <a:extLst>
              <a:ext uri="{FF2B5EF4-FFF2-40B4-BE49-F238E27FC236}">
                <a16:creationId xmlns:a16="http://schemas.microsoft.com/office/drawing/2014/main" id="{00439EE3-8B13-1E16-203C-31FB0E12A016}"/>
              </a:ext>
            </a:extLst>
          </p:cNvPr>
          <p:cNvSpPr txBox="1"/>
          <p:nvPr/>
        </p:nvSpPr>
        <p:spPr>
          <a:xfrm>
            <a:off x="6839918" y="2462219"/>
            <a:ext cx="4780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Se soubéssemos o verdadeiro desvio padrão populacional o intervalo teria confiança exata, se não temos cometeremos um pequeno erro que vai a 0 conforme a amostra aumenta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468928C4-E064-F9A3-F5DC-06C4B590280E}"/>
              </a:ext>
            </a:extLst>
          </p:cNvPr>
          <p:cNvSpPr/>
          <p:nvPr/>
        </p:nvSpPr>
        <p:spPr>
          <a:xfrm>
            <a:off x="6019060" y="4421080"/>
            <a:ext cx="2592280" cy="85450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3DAC26A-4D03-3B51-382F-22DC419D0F00}"/>
              </a:ext>
            </a:extLst>
          </p:cNvPr>
          <p:cNvSpPr txBox="1"/>
          <p:nvPr/>
        </p:nvSpPr>
        <p:spPr>
          <a:xfrm>
            <a:off x="6555832" y="5400054"/>
            <a:ext cx="23662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Chamamos o desvio padrão da média amostral de </a:t>
            </a:r>
            <a:r>
              <a:rPr lang="pt-BR" b="1" dirty="0"/>
              <a:t>erro padrão</a:t>
            </a:r>
          </a:p>
        </p:txBody>
      </p:sp>
    </p:spTree>
    <p:extLst>
      <p:ext uri="{BB962C8B-B14F-4D97-AF65-F5344CB8AC3E}">
        <p14:creationId xmlns:p14="http://schemas.microsoft.com/office/powerpoint/2010/main" val="21120924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ítulo 37">
            <a:extLst>
              <a:ext uri="{FF2B5EF4-FFF2-40B4-BE49-F238E27FC236}">
                <a16:creationId xmlns:a16="http://schemas.microsoft.com/office/drawing/2014/main" id="{BCCEB71A-289B-6DEF-2B28-30ADDCC96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15569"/>
          </a:xfrm>
        </p:spPr>
        <p:txBody>
          <a:bodyPr>
            <a:noAutofit/>
          </a:bodyPr>
          <a:lstStyle/>
          <a:p>
            <a:r>
              <a:rPr lang="pt-BR" sz="3800" b="1" dirty="0"/>
              <a:t>Intervalos de confiança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154A4FC-32CB-BBC7-6F01-9DD803B3684E}"/>
              </a:ext>
            </a:extLst>
          </p:cNvPr>
          <p:cNvSpPr txBox="1"/>
          <p:nvPr/>
        </p:nvSpPr>
        <p:spPr>
          <a:xfrm>
            <a:off x="838200" y="1375523"/>
            <a:ext cx="10609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6AD40F2F-0F65-A617-D1AB-C96289F0EC54}"/>
                  </a:ext>
                </a:extLst>
              </p:cNvPr>
              <p:cNvSpPr txBox="1"/>
              <p:nvPr/>
            </p:nvSpPr>
            <p:spPr>
              <a:xfrm>
                <a:off x="838200" y="1287166"/>
                <a:ext cx="10040539" cy="51446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 não estivéssemos estimando proporções, teríamos um comportamento similar, mas ligeiramente diferente</a:t>
                </a:r>
                <a:r>
                  <a:rPr lang="pt-BR" u="sng" dirty="0"/>
                  <a:t>:</a:t>
                </a:r>
                <a:endParaRPr lang="pt-BR" dirty="0"/>
              </a:p>
              <a:p>
                <a:endParaRPr lang="pt-BR" dirty="0"/>
              </a:p>
              <a:p>
                <a:pPr marL="342900" indent="-342900">
                  <a:buAutoNum type="arabicPeriod"/>
                </a:pPr>
                <a:r>
                  <a:rPr lang="pt-BR" dirty="0"/>
                  <a:t>Calcule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endParaRPr lang="pt-BR" dirty="0"/>
              </a:p>
              <a:p>
                <a:pPr marL="342900" indent="-342900">
                  <a:buAutoNum type="arabicPeriod"/>
                </a:pPr>
                <a:r>
                  <a:rPr lang="pt-BR" dirty="0"/>
                  <a:t>Monte o intervalo [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−2</m:t>
                    </m:r>
                    <m:f>
                      <m:f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pt-BR" i="1" dirty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pt-BR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pt-BR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b="0" i="1" dirty="0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pt-BR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pt-BR" i="1" dirty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̅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pt-BR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2</m:t>
                    </m:r>
                    <m:f>
                      <m:fPr>
                        <m:ctrlPr>
                          <a:rPr lang="pt-BR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pt-BR" i="1" dirty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pt-BR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pt-BR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i="1" dirty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pt-BR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pt-BR" b="0" i="1" dirty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pt-BR" b="0" dirty="0"/>
              </a:p>
              <a:p>
                <a:pPr marL="342900" indent="-342900">
                  <a:buAutoNum type="arabicPeriod"/>
                </a:pPr>
                <a:endParaRPr lang="pt-BR" dirty="0"/>
              </a:p>
              <a:p>
                <a:r>
                  <a:rPr lang="pt-BR" dirty="0"/>
                  <a:t>Por que funciona? </a:t>
                </a:r>
              </a:p>
              <a:p>
                <a:endParaRPr lang="pt-BR" dirty="0"/>
              </a:p>
              <a:p>
                <a:r>
                  <a:rPr lang="pt-BR" dirty="0"/>
                  <a:t>Por que podemos aproximar:</a:t>
                </a:r>
              </a:p>
              <a:p>
                <a:endParaRPr lang="pt-BR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pt-BR" sz="1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a:rPr lang="pt-BR" sz="1800" b="0" i="1" dirty="0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pt-BR" sz="1800" b="0" i="1" dirty="0" smtClean="0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pt-BR" sz="18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8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pt-BR" sz="1800" b="0" i="1" dirty="0" smtClean="0">
                              <a:latin typeface="Cambria Math" panose="02040503050406030204" pitchFamily="18" charset="0"/>
                            </a:rPr>
                            <m:t>é</m:t>
                          </m:r>
                          <m:r>
                            <a:rPr lang="pt-BR" sz="1800" b="0" i="1" dirty="0" smtClean="0">
                              <a:latin typeface="Cambria Math" panose="02040503050406030204" pitchFamily="18" charset="0"/>
                            </a:rPr>
                            <m:t>𝑑𝑖𝑎</m:t>
                          </m:r>
                          <m:r>
                            <a:rPr lang="pt-BR" sz="18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800" b="0" i="1" dirty="0" smtClean="0">
                              <a:latin typeface="Cambria Math" panose="02040503050406030204" pitchFamily="18" charset="0"/>
                            </a:rPr>
                            <m:t>𝑝𝑜𝑝𝑢𝑙𝑎𝑐𝑖𝑜𝑛𝑎𝑙</m:t>
                          </m:r>
                          <m:r>
                            <a:rPr lang="pt-BR" sz="18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pt-BR" sz="1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1800" b="0" i="1" dirty="0" smtClean="0">
                                  <a:latin typeface="Cambria Math" panose="02040503050406030204" pitchFamily="18" charset="0"/>
                                </a:rPr>
                                <m:t>𝑑𝑒𝑠𝑣𝑖𝑜</m:t>
                              </m:r>
                              <m:r>
                                <a:rPr lang="pt-BR" sz="1800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sz="1800" b="0" i="1" dirty="0" smtClean="0">
                                  <a:latin typeface="Cambria Math" panose="02040503050406030204" pitchFamily="18" charset="0"/>
                                </a:rPr>
                                <m:t>𝑝𝑎𝑑𝑟</m:t>
                              </m:r>
                              <m:r>
                                <a:rPr lang="pt-BR" sz="1800" b="0" i="1" dirty="0" smtClean="0">
                                  <a:latin typeface="Cambria Math" panose="02040503050406030204" pitchFamily="18" charset="0"/>
                                </a:rPr>
                                <m:t>ã</m:t>
                              </m:r>
                              <m:r>
                                <a:rPr lang="pt-BR" sz="1800" b="0" i="1" dirty="0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  <m:r>
                                <a:rPr lang="pt-BR" sz="1800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sz="1800" b="1" i="1" dirty="0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𝒂𝒎𝒐𝒔𝒕𝒓𝒂𝒍</m:t>
                              </m:r>
                            </m:num>
                            <m:den>
                              <m:r>
                                <a:rPr lang="pt-BR" sz="1800" b="0" i="1" dirty="0" smtClean="0">
                                  <a:latin typeface="Cambria Math" panose="02040503050406030204" pitchFamily="18" charset="0"/>
                                </a:rPr>
                                <m:t>𝑟𝑎𝑖𝑧</m:t>
                              </m:r>
                              <m:r>
                                <a:rPr lang="pt-BR" sz="1800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sz="1800" b="0" i="1" dirty="0" smtClean="0">
                                  <a:latin typeface="Cambria Math" panose="02040503050406030204" pitchFamily="18" charset="0"/>
                                </a:rPr>
                                <m:t>𝑑𝑒</m:t>
                              </m:r>
                              <m:r>
                                <a:rPr lang="pt-BR" sz="1800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t-BR" b="1" dirty="0"/>
              </a:p>
              <a:p>
                <a:pPr/>
                <a:endParaRPr lang="pt-BR" b="1" dirty="0"/>
              </a:p>
              <a:p>
                <a:pPr/>
                <a:r>
                  <a:rPr lang="pt-BR" dirty="0"/>
                  <a:t>Na verdade existe uma aproximação melhor:</a:t>
                </a:r>
              </a:p>
              <a:p>
                <a:pPr/>
                <a:endParaRPr lang="pt-BR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a:rPr lang="pt-BR" i="1" dirty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pt-BR" b="0" i="1" dirty="0" smtClean="0">
                          <a:latin typeface="Cambria Math" panose="02040503050406030204" pitchFamily="18" charset="0"/>
                        </a:rPr>
                        <m:t>𝐷𝑖𝑠𝑡𝑟𝑖𝑏𝑢𝑖</m:t>
                      </m:r>
                      <m:r>
                        <a:rPr lang="pt-BR" b="0" i="1" dirty="0" smtClean="0">
                          <a:latin typeface="Cambria Math" panose="02040503050406030204" pitchFamily="18" charset="0"/>
                        </a:rPr>
                        <m:t>çã</m:t>
                      </m:r>
                      <m:r>
                        <a:rPr lang="pt-BR" b="0" i="1" dirty="0" smtClean="0"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pt-BR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dirty="0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pt-B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pt-BR" i="1" dirty="0">
                              <a:latin typeface="Cambria Math" panose="02040503050406030204" pitchFamily="18" charset="0"/>
                            </a:rPr>
                            <m:t>é</m:t>
                          </m:r>
                          <m:r>
                            <a:rPr lang="pt-BR" i="1" dirty="0">
                              <a:latin typeface="Cambria Math" panose="02040503050406030204" pitchFamily="18" charset="0"/>
                            </a:rPr>
                            <m:t>𝑑𝑖𝑎</m:t>
                          </m:r>
                          <m:r>
                            <a:rPr lang="pt-BR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i="1" dirty="0">
                              <a:latin typeface="Cambria Math" panose="02040503050406030204" pitchFamily="18" charset="0"/>
                            </a:rPr>
                            <m:t>𝑝𝑜𝑝𝑢𝑙𝑎𝑐𝑖𝑜𝑛𝑎𝑙</m:t>
                          </m:r>
                          <m:r>
                            <a:rPr lang="pt-BR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pt-BR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 dirty="0">
                                  <a:latin typeface="Cambria Math" panose="02040503050406030204" pitchFamily="18" charset="0"/>
                                </a:rPr>
                                <m:t>𝑑𝑒𝑠𝑣𝑖𝑜</m:t>
                              </m:r>
                              <m:r>
                                <a:rPr lang="pt-BR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i="1" dirty="0">
                                  <a:latin typeface="Cambria Math" panose="02040503050406030204" pitchFamily="18" charset="0"/>
                                </a:rPr>
                                <m:t>𝑝𝑎𝑑𝑟</m:t>
                              </m:r>
                              <m:r>
                                <a:rPr lang="pt-BR" i="1" dirty="0">
                                  <a:latin typeface="Cambria Math" panose="02040503050406030204" pitchFamily="18" charset="0"/>
                                </a:rPr>
                                <m:t>ã</m:t>
                              </m:r>
                              <m:r>
                                <a:rPr lang="pt-BR" i="1" dirty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  <m:r>
                                <a:rPr lang="pt-BR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b="1" i="1" dirty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𝒂𝒎𝒐𝒔𝒕𝒓𝒂𝒍</m:t>
                              </m:r>
                            </m:num>
                            <m:den>
                              <m:r>
                                <a:rPr lang="pt-BR" i="1" dirty="0">
                                  <a:latin typeface="Cambria Math" panose="02040503050406030204" pitchFamily="18" charset="0"/>
                                </a:rPr>
                                <m:t>𝑟𝑎𝑖𝑧</m:t>
                              </m:r>
                              <m:r>
                                <a:rPr lang="pt-BR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i="1" dirty="0">
                                  <a:latin typeface="Cambria Math" panose="02040503050406030204" pitchFamily="18" charset="0"/>
                                </a:rPr>
                                <m:t>𝑑𝑒</m:t>
                              </m:r>
                              <m:r>
                                <a:rPr lang="pt-BR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r>
                            <a:rPr lang="pt-BR" b="0" i="1" dirty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pt-BR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t-BR" b="0" i="1" dirty="0" smtClean="0">
                              <a:latin typeface="Cambria Math" panose="02040503050406030204" pitchFamily="18" charset="0"/>
                            </a:rPr>
                            <m:t>−1 </m:t>
                          </m:r>
                          <m:r>
                            <a:rPr lang="pt-BR" b="0" i="1" dirty="0" smtClean="0">
                              <a:latin typeface="Cambria Math" panose="02040503050406030204" pitchFamily="18" charset="0"/>
                            </a:rPr>
                            <m:t>𝑔𝑟𝑎𝑢𝑠</m:t>
                          </m:r>
                          <m:r>
                            <a:rPr lang="pt-BR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b="0" i="1" dirty="0" smtClean="0">
                              <a:latin typeface="Cambria Math" panose="02040503050406030204" pitchFamily="18" charset="0"/>
                            </a:rPr>
                            <m:t>𝑑𝑒</m:t>
                          </m:r>
                          <m:r>
                            <a:rPr lang="pt-BR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b="0" i="1" dirty="0" smtClean="0">
                              <a:latin typeface="Cambria Math" panose="02040503050406030204" pitchFamily="18" charset="0"/>
                            </a:rPr>
                            <m:t>𝑙𝑖𝑏𝑒𝑟𝑎𝑑𝑎𝑑𝑒</m:t>
                          </m:r>
                        </m:e>
                      </m:d>
                    </m:oMath>
                  </m:oMathPara>
                </a14:m>
                <a:endParaRPr lang="pt-BR" b="1" dirty="0"/>
              </a:p>
            </p:txBody>
          </p:sp>
        </mc:Choice>
        <mc:Fallback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6AD40F2F-0F65-A617-D1AB-C96289F0EC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287166"/>
                <a:ext cx="10040539" cy="5144678"/>
              </a:xfrm>
              <a:prstGeom prst="rect">
                <a:avLst/>
              </a:prstGeom>
              <a:blipFill>
                <a:blip r:embed="rId2"/>
                <a:stretch>
                  <a:fillRect l="-546" t="-47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93446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ítulo 37">
            <a:extLst>
              <a:ext uri="{FF2B5EF4-FFF2-40B4-BE49-F238E27FC236}">
                <a16:creationId xmlns:a16="http://schemas.microsoft.com/office/drawing/2014/main" id="{BCCEB71A-289B-6DEF-2B28-30ADDCC96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15569"/>
          </a:xfrm>
        </p:spPr>
        <p:txBody>
          <a:bodyPr>
            <a:noAutofit/>
          </a:bodyPr>
          <a:lstStyle/>
          <a:p>
            <a:r>
              <a:rPr lang="pt-BR" sz="3800" b="1" dirty="0"/>
              <a:t>Intervalos de confiança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154A4FC-32CB-BBC7-6F01-9DD803B3684E}"/>
              </a:ext>
            </a:extLst>
          </p:cNvPr>
          <p:cNvSpPr txBox="1"/>
          <p:nvPr/>
        </p:nvSpPr>
        <p:spPr>
          <a:xfrm>
            <a:off x="838200" y="1375523"/>
            <a:ext cx="10609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6AD40F2F-0F65-A617-D1AB-C96289F0EC54}"/>
                  </a:ext>
                </a:extLst>
              </p:cNvPr>
              <p:cNvSpPr txBox="1"/>
              <p:nvPr/>
            </p:nvSpPr>
            <p:spPr>
              <a:xfrm>
                <a:off x="838200" y="1287166"/>
                <a:ext cx="10040539" cy="4522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 não estivéssemos estimando proporções, teríamos um comportamento similar, mas ligeiramente diferente</a:t>
                </a:r>
                <a:r>
                  <a:rPr lang="pt-BR" u="sng" dirty="0"/>
                  <a:t>:</a:t>
                </a:r>
                <a:endParaRPr lang="pt-BR" dirty="0"/>
              </a:p>
              <a:p>
                <a:endParaRPr lang="pt-BR" dirty="0"/>
              </a:p>
              <a:p>
                <a:pPr marL="342900" indent="-342900">
                  <a:buAutoNum type="arabicPeriod"/>
                </a:pPr>
                <a:r>
                  <a:rPr lang="pt-BR" dirty="0"/>
                  <a:t>Calcule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endParaRPr lang="pt-BR" dirty="0"/>
              </a:p>
              <a:p>
                <a:pPr marL="342900" indent="-342900">
                  <a:buAutoNum type="arabicPeriod"/>
                </a:pPr>
                <a:r>
                  <a:rPr lang="pt-BR" dirty="0"/>
                  <a:t>Monte o intervalo [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2</m:t>
                    </m:r>
                    <m:f>
                      <m:f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pt-BR" i="1" dirty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pt-BR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pt-BR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b="0" i="1" dirty="0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pt-BR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pt-BR" i="1" dirty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̅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pt-BR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2</m:t>
                    </m:r>
                    <m:f>
                      <m:fPr>
                        <m:ctrlPr>
                          <a:rPr lang="pt-BR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pt-BR" i="1" dirty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pt-BR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pt-BR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i="1" dirty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pt-BR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pt-BR" b="0" i="1" dirty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pt-BR" b="0" dirty="0"/>
              </a:p>
              <a:p>
                <a:pPr marL="342900" indent="-342900">
                  <a:buAutoNum type="arabicPeriod"/>
                </a:pPr>
                <a:endParaRPr lang="pt-BR" dirty="0"/>
              </a:p>
              <a:p>
                <a:r>
                  <a:rPr lang="pt-BR" dirty="0"/>
                  <a:t>Por que funciona? </a:t>
                </a:r>
              </a:p>
              <a:p>
                <a:endParaRPr lang="pt-BR" dirty="0"/>
              </a:p>
              <a:p>
                <a:r>
                  <a:rPr lang="pt-BR" dirty="0"/>
                  <a:t>Podemos aproximar: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a:rPr lang="pt-BR" i="1" dirty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pt-BR" b="0" i="1" dirty="0" smtClean="0">
                          <a:latin typeface="Cambria Math" panose="02040503050406030204" pitchFamily="18" charset="0"/>
                        </a:rPr>
                        <m:t>𝐷𝑖𝑠𝑡𝑟𝑖𝑏𝑢𝑖</m:t>
                      </m:r>
                      <m:r>
                        <a:rPr lang="pt-BR" b="0" i="1" dirty="0" smtClean="0">
                          <a:latin typeface="Cambria Math" panose="02040503050406030204" pitchFamily="18" charset="0"/>
                        </a:rPr>
                        <m:t>çã</m:t>
                      </m:r>
                      <m:r>
                        <a:rPr lang="pt-BR" b="0" i="1" dirty="0" smtClean="0"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pt-BR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dirty="0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pt-B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pt-BR" i="1" dirty="0">
                              <a:latin typeface="Cambria Math" panose="02040503050406030204" pitchFamily="18" charset="0"/>
                            </a:rPr>
                            <m:t>é</m:t>
                          </m:r>
                          <m:r>
                            <a:rPr lang="pt-BR" i="1" dirty="0">
                              <a:latin typeface="Cambria Math" panose="02040503050406030204" pitchFamily="18" charset="0"/>
                            </a:rPr>
                            <m:t>𝑑𝑖𝑎</m:t>
                          </m:r>
                          <m:r>
                            <a:rPr lang="pt-BR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i="1" dirty="0">
                              <a:latin typeface="Cambria Math" panose="02040503050406030204" pitchFamily="18" charset="0"/>
                            </a:rPr>
                            <m:t>𝑝𝑜𝑝𝑢𝑙𝑎𝑐𝑖𝑜𝑛𝑎𝑙</m:t>
                          </m:r>
                          <m:r>
                            <a:rPr lang="pt-BR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pt-BR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 dirty="0">
                                  <a:latin typeface="Cambria Math" panose="02040503050406030204" pitchFamily="18" charset="0"/>
                                </a:rPr>
                                <m:t>𝑑𝑒𝑠𝑣𝑖𝑜</m:t>
                              </m:r>
                              <m:r>
                                <a:rPr lang="pt-BR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i="1" dirty="0">
                                  <a:latin typeface="Cambria Math" panose="02040503050406030204" pitchFamily="18" charset="0"/>
                                </a:rPr>
                                <m:t>𝑝𝑎𝑑𝑟</m:t>
                              </m:r>
                              <m:r>
                                <a:rPr lang="pt-BR" i="1" dirty="0">
                                  <a:latin typeface="Cambria Math" panose="02040503050406030204" pitchFamily="18" charset="0"/>
                                </a:rPr>
                                <m:t>ã</m:t>
                              </m:r>
                              <m:r>
                                <a:rPr lang="pt-BR" i="1" dirty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  <m:r>
                                <a:rPr lang="pt-BR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b="1" i="1" dirty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𝒂𝒎𝒐𝒔𝒕𝒓𝒂𝒍</m:t>
                              </m:r>
                            </m:num>
                            <m:den>
                              <m:r>
                                <a:rPr lang="pt-BR" i="1" dirty="0">
                                  <a:latin typeface="Cambria Math" panose="02040503050406030204" pitchFamily="18" charset="0"/>
                                </a:rPr>
                                <m:t>𝑟𝑎𝑖𝑧</m:t>
                              </m:r>
                              <m:r>
                                <a:rPr lang="pt-BR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i="1" dirty="0">
                                  <a:latin typeface="Cambria Math" panose="02040503050406030204" pitchFamily="18" charset="0"/>
                                </a:rPr>
                                <m:t>𝑑𝑒</m:t>
                              </m:r>
                              <m:r>
                                <a:rPr lang="pt-BR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r>
                            <a:rPr lang="pt-BR" b="0" i="1" dirty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pt-BR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t-BR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b="0" i="1" dirty="0" smtClean="0">
                              <a:latin typeface="Cambria Math" panose="02040503050406030204" pitchFamily="18" charset="0"/>
                            </a:rPr>
                            <m:t>𝑔𝑟𝑎𝑢𝑠</m:t>
                          </m:r>
                          <m:r>
                            <a:rPr lang="pt-BR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b="0" i="1" dirty="0" smtClean="0">
                              <a:latin typeface="Cambria Math" panose="02040503050406030204" pitchFamily="18" charset="0"/>
                            </a:rPr>
                            <m:t>𝑑𝑒</m:t>
                          </m:r>
                          <m:r>
                            <a:rPr lang="pt-BR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b="0" i="1" dirty="0" smtClean="0">
                              <a:latin typeface="Cambria Math" panose="02040503050406030204" pitchFamily="18" charset="0"/>
                            </a:rPr>
                            <m:t>𝑙𝑖𝑏𝑒𝑟𝑎𝑑𝑎𝑑𝑒</m:t>
                          </m:r>
                        </m:e>
                      </m:d>
                    </m:oMath>
                  </m:oMathPara>
                </a14:m>
                <a:endParaRPr lang="pt-BR" b="1" dirty="0"/>
              </a:p>
              <a:p>
                <a:pPr/>
                <a:endParaRPr lang="pt-BR" b="1" dirty="0"/>
              </a:p>
              <a:p>
                <a:pPr/>
                <a:r>
                  <a:rPr lang="pt-BR" dirty="0"/>
                  <a:t>Quando o tamanho da amostra é grande as duas aproximações são equivalentes</a:t>
                </a:r>
              </a:p>
              <a:p>
                <a:pPr/>
                <a:endParaRPr lang="pt-BR" dirty="0"/>
              </a:p>
              <a:p>
                <a:pPr/>
                <a:r>
                  <a:rPr lang="pt-BR" dirty="0"/>
                  <a:t>Essa aproximação dá origem ao </a:t>
                </a:r>
                <a:r>
                  <a:rPr lang="pt-BR" b="1" dirty="0" err="1"/>
                  <a:t>teste-t</a:t>
                </a:r>
                <a:endParaRPr lang="pt-BR" b="1" dirty="0"/>
              </a:p>
            </p:txBody>
          </p:sp>
        </mc:Choice>
        <mc:Fallback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6AD40F2F-0F65-A617-D1AB-C96289F0EC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287166"/>
                <a:ext cx="10040539" cy="4522328"/>
              </a:xfrm>
              <a:prstGeom prst="rect">
                <a:avLst/>
              </a:prstGeom>
              <a:blipFill>
                <a:blip r:embed="rId2"/>
                <a:stretch>
                  <a:fillRect l="-546" t="-539" b="-121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59465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ítulo 37">
            <a:extLst>
              <a:ext uri="{FF2B5EF4-FFF2-40B4-BE49-F238E27FC236}">
                <a16:creationId xmlns:a16="http://schemas.microsoft.com/office/drawing/2014/main" id="{BCCEB71A-289B-6DEF-2B28-30ADDCC96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15569"/>
          </a:xfrm>
        </p:spPr>
        <p:txBody>
          <a:bodyPr>
            <a:noAutofit/>
          </a:bodyPr>
          <a:lstStyle/>
          <a:p>
            <a:r>
              <a:rPr lang="pt-BR" sz="3800" b="1" dirty="0"/>
              <a:t>Intervalo de confiança </a:t>
            </a:r>
            <a:r>
              <a:rPr lang="pt-BR" sz="3800" b="1" dirty="0" err="1"/>
              <a:t>vs</a:t>
            </a:r>
            <a:r>
              <a:rPr lang="pt-BR" sz="3800" b="1" dirty="0"/>
              <a:t> teste de hipóteses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154A4FC-32CB-BBC7-6F01-9DD803B3684E}"/>
              </a:ext>
            </a:extLst>
          </p:cNvPr>
          <p:cNvSpPr txBox="1"/>
          <p:nvPr/>
        </p:nvSpPr>
        <p:spPr>
          <a:xfrm>
            <a:off x="838200" y="1375523"/>
            <a:ext cx="10609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AD40F2F-0F65-A617-D1AB-C96289F0EC54}"/>
              </a:ext>
            </a:extLst>
          </p:cNvPr>
          <p:cNvSpPr txBox="1"/>
          <p:nvPr/>
        </p:nvSpPr>
        <p:spPr>
          <a:xfrm>
            <a:off x="838200" y="1287166"/>
            <a:ext cx="100405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Um intervalo de confiança de, digamos, 95% de confiança pode ser interpretado como o conjunto de hipóteses nulas bilaterais que produziriam valores p superiores a 5% (1-95%)</a:t>
            </a:r>
          </a:p>
          <a:p>
            <a:endParaRPr lang="pt-BR" b="1" dirty="0"/>
          </a:p>
          <a:p>
            <a:r>
              <a:rPr lang="pt-BR" b="1" dirty="0"/>
              <a:t>Todos os elementos de um intervalo de confiança não são rejeitados num teste de hipóteses (teste z) que rejeita apenas se valor-p &lt; 5%</a:t>
            </a:r>
          </a:p>
          <a:p>
            <a:endParaRPr lang="pt-BR" b="1" dirty="0"/>
          </a:p>
          <a:p>
            <a:r>
              <a:rPr lang="pt-BR" b="1" dirty="0"/>
              <a:t>Se para uma certa hipótese nula o valor-p deu &lt; 5%, ela não está no intervalo de confiança de 95%</a:t>
            </a:r>
          </a:p>
        </p:txBody>
      </p:sp>
    </p:spTree>
    <p:extLst>
      <p:ext uri="{BB962C8B-B14F-4D97-AF65-F5344CB8AC3E}">
        <p14:creationId xmlns:p14="http://schemas.microsoft.com/office/powerpoint/2010/main" val="3115845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ítulo 37">
            <a:extLst>
              <a:ext uri="{FF2B5EF4-FFF2-40B4-BE49-F238E27FC236}">
                <a16:creationId xmlns:a16="http://schemas.microsoft.com/office/drawing/2014/main" id="{BCCEB71A-289B-6DEF-2B28-30ADDCC96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15569"/>
          </a:xfrm>
        </p:spPr>
        <p:txBody>
          <a:bodyPr>
            <a:noAutofit/>
          </a:bodyPr>
          <a:lstStyle/>
          <a:p>
            <a:r>
              <a:rPr lang="pt-BR" sz="3800" b="1" dirty="0"/>
              <a:t>Considerações finais sobre intervalos de confiança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154A4FC-32CB-BBC7-6F01-9DD803B3684E}"/>
              </a:ext>
            </a:extLst>
          </p:cNvPr>
          <p:cNvSpPr txBox="1"/>
          <p:nvPr/>
        </p:nvSpPr>
        <p:spPr>
          <a:xfrm>
            <a:off x="838200" y="1375523"/>
            <a:ext cx="10609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6AD40F2F-0F65-A617-D1AB-C96289F0EC54}"/>
                  </a:ext>
                </a:extLst>
              </p:cNvPr>
              <p:cNvSpPr txBox="1"/>
              <p:nvPr/>
            </p:nvSpPr>
            <p:spPr>
              <a:xfrm>
                <a:off x="838200" y="1287166"/>
                <a:ext cx="10040539" cy="4403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Existem infinitos procedimentos com confiança 95% ou perto dela. Basta que a probabilidade dele conter a verdadeira média seja grande</a:t>
                </a:r>
              </a:p>
              <a:p>
                <a:endParaRPr lang="pt-BR" dirty="0"/>
              </a:p>
              <a:p>
                <a:r>
                  <a:rPr lang="pt-BR" dirty="0"/>
                  <a:t>[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2</m:t>
                    </m:r>
                    <m:f>
                      <m:f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pt-BR" i="1" dirty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pt-BR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pt-BR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b="0" i="1" dirty="0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pt-BR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pt-BR" i="1" dirty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̅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pt-BR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2</m:t>
                    </m:r>
                    <m:f>
                      <m:fPr>
                        <m:ctrlPr>
                          <a:rPr lang="pt-BR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pt-BR" i="1" dirty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pt-BR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pt-BR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i="1" dirty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pt-BR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pt-BR" b="0" i="1" dirty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pt-BR" b="0" dirty="0"/>
              </a:p>
              <a:p>
                <a:endParaRPr lang="pt-BR" dirty="0"/>
              </a:p>
              <a:p>
                <a:r>
                  <a:rPr lang="pt-BR" dirty="0"/>
                  <a:t>[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1</m:t>
                    </m:r>
                    <m:f>
                      <m:f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pt-BR" i="1" dirty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pt-BR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pt-BR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b="0" i="1" dirty="0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pt-BR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pt-BR" i="1" dirty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̅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pt-BR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1</m:t>
                    </m:r>
                    <m:f>
                      <m:fPr>
                        <m:ctrlPr>
                          <a:rPr lang="pt-BR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pt-BR" i="1" dirty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pt-BR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pt-BR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i="1" dirty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pt-BR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pt-BR" b="0" i="1" dirty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pt-BR" b="0" dirty="0"/>
              </a:p>
              <a:p>
                <a:endParaRPr lang="pt-BR" b="0" dirty="0"/>
              </a:p>
              <a:p>
                <a:r>
                  <a:rPr lang="pt-BR" dirty="0"/>
                  <a:t>[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5</m:t>
                    </m:r>
                    <m:f>
                      <m:f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pt-BR" i="1" dirty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pt-BR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pt-BR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b="0" i="1" dirty="0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pt-BR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pt-BR" i="1" dirty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̅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pt-BR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3</m:t>
                    </m:r>
                    <m:f>
                      <m:fPr>
                        <m:ctrlPr>
                          <a:rPr lang="pt-BR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pt-BR" i="1" dirty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pt-BR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pt-BR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i="1" dirty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pt-BR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pt-BR" b="0" i="1" dirty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pt-BR" b="0" dirty="0"/>
              </a:p>
              <a:p>
                <a:endParaRPr lang="pt-BR" b="0" dirty="0"/>
              </a:p>
              <a:p>
                <a:r>
                  <a:rPr lang="pt-BR" dirty="0"/>
                  <a:t>Normalmente os intervalos de confiança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pt-BR" dirty="0"/>
                  <a:t> que vemos por aí são da forma:</a:t>
                </a:r>
              </a:p>
              <a:p>
                <a:endParaRPr lang="pt-BR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pt-BR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sSub>
                        <m:sSubPr>
                          <m:ctrlPr>
                            <a:rPr lang="pt-BR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pt-BR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f>
                        <m:fPr>
                          <m:ctrlPr>
                            <a:rPr lang="pt-BR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pt-BR" i="1" dirty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pt-BR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pt-BR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i="1" dirty="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pt-BR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pt-BR" i="1" dirty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BR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6AD40F2F-0F65-A617-D1AB-C96289F0EC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287166"/>
                <a:ext cx="10040539" cy="4403963"/>
              </a:xfrm>
              <a:prstGeom prst="rect">
                <a:avLst/>
              </a:prstGeom>
              <a:blipFill>
                <a:blip r:embed="rId2"/>
                <a:stretch>
                  <a:fillRect l="-546" t="-55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Conector de Seta Reta 3">
            <a:extLst>
              <a:ext uri="{FF2B5EF4-FFF2-40B4-BE49-F238E27FC236}">
                <a16:creationId xmlns:a16="http://schemas.microsoft.com/office/drawing/2014/main" id="{29C89A90-B4E9-E982-90C3-C2F4D04B9394}"/>
              </a:ext>
            </a:extLst>
          </p:cNvPr>
          <p:cNvCxnSpPr>
            <a:cxnSpLocks/>
          </p:cNvCxnSpPr>
          <p:nvPr/>
        </p:nvCxnSpPr>
        <p:spPr>
          <a:xfrm>
            <a:off x="5676182" y="5607170"/>
            <a:ext cx="0" cy="18978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C66358B2-1DC8-AE40-9600-E5C04019FD35}"/>
                  </a:ext>
                </a:extLst>
              </p:cNvPr>
              <p:cNvSpPr txBox="1"/>
              <p:nvPr/>
            </p:nvSpPr>
            <p:spPr>
              <a:xfrm>
                <a:off x="2547208" y="5796951"/>
                <a:ext cx="7156896" cy="9482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dirty="0"/>
                  <a:t>Esse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pt-BR" dirty="0"/>
                  <a:t> regula o nível de confiança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pt-BR" dirty="0"/>
                  <a:t> e vem da curva teórica da normal</a:t>
                </a:r>
              </a:p>
              <a:p>
                <a:r>
                  <a:rPr lang="pt-BR" dirty="0"/>
                  <a:t>Pra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95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pt-BR" dirty="0"/>
                  <a:t> temos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96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pt-BR" dirty="0"/>
              </a:p>
              <a:p>
                <a:r>
                  <a:rPr lang="pt-BR" dirty="0"/>
                  <a:t>Para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90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pt-BR" dirty="0"/>
                  <a:t> temos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664</m:t>
                    </m:r>
                  </m:oMath>
                </a14:m>
                <a:endParaRPr lang="pt-BR" dirty="0"/>
              </a:p>
            </p:txBody>
          </p:sp>
        </mc:Choice>
        <mc:Fallback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C66358B2-1DC8-AE40-9600-E5C04019FD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7208" y="5796951"/>
                <a:ext cx="7156896" cy="948208"/>
              </a:xfrm>
              <a:prstGeom prst="rect">
                <a:avLst/>
              </a:prstGeom>
              <a:blipFill>
                <a:blip r:embed="rId3"/>
                <a:stretch>
                  <a:fillRect l="-767" t="-3226" b="-774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35205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ítulo 37">
            <a:extLst>
              <a:ext uri="{FF2B5EF4-FFF2-40B4-BE49-F238E27FC236}">
                <a16:creationId xmlns:a16="http://schemas.microsoft.com/office/drawing/2014/main" id="{BCCEB71A-289B-6DEF-2B28-30ADDCC96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15569"/>
          </a:xfrm>
        </p:spPr>
        <p:txBody>
          <a:bodyPr>
            <a:noAutofit/>
          </a:bodyPr>
          <a:lstStyle/>
          <a:p>
            <a:r>
              <a:rPr lang="pt-BR" sz="3800" b="1" dirty="0" err="1"/>
              <a:t>Teste-t</a:t>
            </a:r>
            <a:endParaRPr lang="pt-BR" sz="3800" b="1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154A4FC-32CB-BBC7-6F01-9DD803B3684E}"/>
              </a:ext>
            </a:extLst>
          </p:cNvPr>
          <p:cNvSpPr txBox="1"/>
          <p:nvPr/>
        </p:nvSpPr>
        <p:spPr>
          <a:xfrm>
            <a:off x="838200" y="1375523"/>
            <a:ext cx="10609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6AD40F2F-0F65-A617-D1AB-C96289F0EC54}"/>
                  </a:ext>
                </a:extLst>
              </p:cNvPr>
              <p:cNvSpPr txBox="1"/>
              <p:nvPr/>
            </p:nvSpPr>
            <p:spPr>
              <a:xfrm>
                <a:off x="838200" y="1287166"/>
                <a:ext cx="10040539" cy="45926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Até esse momento só falamos sobre como testar hipóteses sobre a média populacional se ela fosse uma proporção, agora acabamos de ver um caminho para testar o valor de uma média numérica:</a:t>
                </a:r>
              </a:p>
              <a:p>
                <a:endParaRPr lang="pt-BR" dirty="0"/>
              </a:p>
              <a:p>
                <a:r>
                  <a:rPr lang="pt-BR" dirty="0"/>
                  <a:t>Como vale a aproximação:</a:t>
                </a:r>
              </a:p>
              <a:p>
                <a:endParaRPr lang="pt-BR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a:rPr lang="pt-BR" i="1" dirty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pt-BR" b="0" i="1" dirty="0" smtClean="0">
                          <a:latin typeface="Cambria Math" panose="02040503050406030204" pitchFamily="18" charset="0"/>
                        </a:rPr>
                        <m:t>𝐷𝑖𝑠𝑡𝑟𝑖𝑏𝑢𝑖</m:t>
                      </m:r>
                      <m:r>
                        <a:rPr lang="pt-BR" b="0" i="1" dirty="0" smtClean="0">
                          <a:latin typeface="Cambria Math" panose="02040503050406030204" pitchFamily="18" charset="0"/>
                        </a:rPr>
                        <m:t>çã</m:t>
                      </m:r>
                      <m:r>
                        <a:rPr lang="pt-BR" b="0" i="1" dirty="0" smtClean="0"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pt-BR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dirty="0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pt-B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pt-BR" i="1" dirty="0">
                              <a:latin typeface="Cambria Math" panose="02040503050406030204" pitchFamily="18" charset="0"/>
                            </a:rPr>
                            <m:t>é</m:t>
                          </m:r>
                          <m:r>
                            <a:rPr lang="pt-BR" i="1" dirty="0">
                              <a:latin typeface="Cambria Math" panose="02040503050406030204" pitchFamily="18" charset="0"/>
                            </a:rPr>
                            <m:t>𝑑𝑖𝑎</m:t>
                          </m:r>
                          <m:r>
                            <a:rPr lang="pt-BR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i="1" dirty="0">
                              <a:latin typeface="Cambria Math" panose="02040503050406030204" pitchFamily="18" charset="0"/>
                            </a:rPr>
                            <m:t>𝑝𝑜𝑝𝑢𝑙𝑎𝑐𝑖𝑜𝑛𝑎𝑙</m:t>
                          </m:r>
                          <m:r>
                            <a:rPr lang="pt-BR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pt-BR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 dirty="0">
                                  <a:latin typeface="Cambria Math" panose="02040503050406030204" pitchFamily="18" charset="0"/>
                                </a:rPr>
                                <m:t>𝑑𝑒𝑠𝑣𝑖𝑜</m:t>
                              </m:r>
                              <m:r>
                                <a:rPr lang="pt-BR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i="1" dirty="0">
                                  <a:latin typeface="Cambria Math" panose="02040503050406030204" pitchFamily="18" charset="0"/>
                                </a:rPr>
                                <m:t>𝑝𝑎𝑑𝑟</m:t>
                              </m:r>
                              <m:r>
                                <a:rPr lang="pt-BR" i="1" dirty="0">
                                  <a:latin typeface="Cambria Math" panose="02040503050406030204" pitchFamily="18" charset="0"/>
                                </a:rPr>
                                <m:t>ã</m:t>
                              </m:r>
                              <m:r>
                                <a:rPr lang="pt-BR" i="1" dirty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  <m:r>
                                <a:rPr lang="pt-BR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b="1" i="1" dirty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𝒂𝒎𝒐𝒔𝒕𝒓𝒂𝒍</m:t>
                              </m:r>
                            </m:num>
                            <m:den>
                              <m:r>
                                <a:rPr lang="pt-BR" i="1" dirty="0">
                                  <a:latin typeface="Cambria Math" panose="02040503050406030204" pitchFamily="18" charset="0"/>
                                </a:rPr>
                                <m:t>𝑟𝑎𝑖𝑧</m:t>
                              </m:r>
                              <m:r>
                                <a:rPr lang="pt-BR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i="1" dirty="0">
                                  <a:latin typeface="Cambria Math" panose="02040503050406030204" pitchFamily="18" charset="0"/>
                                </a:rPr>
                                <m:t>𝑑𝑒</m:t>
                              </m:r>
                              <m:r>
                                <a:rPr lang="pt-BR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r>
                            <a:rPr lang="pt-BR" b="0" i="1" dirty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pt-BR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t-BR" b="0" i="1" dirty="0" smtClean="0">
                              <a:latin typeface="Cambria Math" panose="02040503050406030204" pitchFamily="18" charset="0"/>
                            </a:rPr>
                            <m:t>−1 </m:t>
                          </m:r>
                          <m:r>
                            <a:rPr lang="pt-BR" b="0" i="1" dirty="0" smtClean="0">
                              <a:latin typeface="Cambria Math" panose="02040503050406030204" pitchFamily="18" charset="0"/>
                            </a:rPr>
                            <m:t>𝑔𝑟𝑎𝑢𝑠</m:t>
                          </m:r>
                          <m:r>
                            <a:rPr lang="pt-BR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b="0" i="1" dirty="0" smtClean="0">
                              <a:latin typeface="Cambria Math" panose="02040503050406030204" pitchFamily="18" charset="0"/>
                            </a:rPr>
                            <m:t>𝑑𝑒</m:t>
                          </m:r>
                          <m:r>
                            <a:rPr lang="pt-BR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b="0" i="1" dirty="0" smtClean="0">
                              <a:latin typeface="Cambria Math" panose="02040503050406030204" pitchFamily="18" charset="0"/>
                            </a:rPr>
                            <m:t>𝑙𝑖𝑏𝑒𝑟𝑎𝑑𝑎𝑑𝑒</m:t>
                          </m:r>
                        </m:e>
                      </m:d>
                    </m:oMath>
                  </m:oMathPara>
                </a14:m>
                <a:endParaRPr lang="pt-BR" dirty="0"/>
              </a:p>
              <a:p>
                <a:endParaRPr lang="pt-BR" dirty="0"/>
              </a:p>
              <a:p>
                <a:r>
                  <a:rPr lang="pt-BR" dirty="0"/>
                  <a:t>Podemos aplicar nossa receita de bolo:</a:t>
                </a:r>
              </a:p>
              <a:p>
                <a:endParaRPr lang="pt-BR" dirty="0"/>
              </a:p>
              <a:p>
                <a:pPr marL="457200" indent="-457200" algn="just">
                  <a:buAutoNum type="arabicPeriod"/>
                </a:pPr>
                <a:r>
                  <a:rPr lang="en-US" sz="1800" dirty="0" err="1"/>
                  <a:t>Observamos</a:t>
                </a:r>
                <a:r>
                  <a:rPr lang="en-US" sz="1800" dirty="0"/>
                  <a:t> </a:t>
                </a:r>
                <a:r>
                  <a:rPr lang="en-US" sz="1800" dirty="0" err="1"/>
                  <a:t>amostra</a:t>
                </a:r>
                <a:endParaRPr lang="en-US" sz="1800" dirty="0"/>
              </a:p>
              <a:p>
                <a:pPr marL="457200" indent="-457200" algn="just">
                  <a:buAutoNum type="arabicPeriod"/>
                </a:pPr>
                <a:r>
                  <a:rPr lang="en-US" sz="1800" dirty="0" err="1"/>
                  <a:t>Escolhemos</a:t>
                </a:r>
                <a:r>
                  <a:rPr lang="en-US" sz="1800" dirty="0"/>
                  <a:t> </a:t>
                </a:r>
                <a:r>
                  <a:rPr lang="en-US" sz="1800" dirty="0" err="1"/>
                  <a:t>uma</a:t>
                </a:r>
                <a:r>
                  <a:rPr lang="en-US" sz="1800" dirty="0"/>
                  <a:t> </a:t>
                </a:r>
                <a:r>
                  <a:rPr lang="en-US" sz="1800" dirty="0" err="1"/>
                  <a:t>estatística</a:t>
                </a:r>
                <a:endParaRPr lang="en-US" sz="1800" dirty="0"/>
              </a:p>
              <a:p>
                <a:pPr marL="457200" indent="-457200" algn="just">
                  <a:buAutoNum type="arabicPeriod"/>
                </a:pPr>
                <a:r>
                  <a:rPr lang="en-US" sz="1800" dirty="0" err="1"/>
                  <a:t>Encontramos</a:t>
                </a:r>
                <a:r>
                  <a:rPr lang="en-US" sz="1800" dirty="0"/>
                  <a:t> a </a:t>
                </a:r>
                <a:r>
                  <a:rPr lang="en-US" sz="1800" dirty="0" err="1"/>
                  <a:t>distribuição</a:t>
                </a:r>
                <a:r>
                  <a:rPr lang="en-US" sz="1800" dirty="0"/>
                  <a:t> </a:t>
                </a:r>
                <a:r>
                  <a:rPr lang="en-US" sz="1800" dirty="0" err="1"/>
                  <a:t>amostral</a:t>
                </a:r>
                <a:r>
                  <a:rPr lang="en-US" sz="1800" dirty="0"/>
                  <a:t> dessa </a:t>
                </a:r>
                <a:r>
                  <a:rPr lang="en-US" sz="1800" dirty="0" err="1"/>
                  <a:t>estatística</a:t>
                </a:r>
                <a:r>
                  <a:rPr lang="en-US" sz="1800" dirty="0"/>
                  <a:t> no </a:t>
                </a:r>
                <a:r>
                  <a:rPr lang="en-US" sz="1800" dirty="0" err="1"/>
                  <a:t>cenário</a:t>
                </a:r>
                <a:r>
                  <a:rPr lang="en-US" sz="1800" dirty="0"/>
                  <a:t> que </a:t>
                </a:r>
                <a:r>
                  <a:rPr lang="en-US" sz="1800" dirty="0" err="1"/>
                  <a:t>nos</a:t>
                </a:r>
                <a:r>
                  <a:rPr lang="en-US" sz="1800" dirty="0"/>
                  <a:t> </a:t>
                </a:r>
                <a:r>
                  <a:rPr lang="en-US" sz="1800" dirty="0" err="1"/>
                  <a:t>interessa</a:t>
                </a:r>
                <a:endParaRPr lang="en-US" sz="1800" dirty="0"/>
              </a:p>
              <a:p>
                <a:pPr marL="457200" indent="-457200" algn="just">
                  <a:buAutoNum type="arabicPeriod"/>
                </a:pPr>
                <a:r>
                  <a:rPr lang="en-US" sz="1800" dirty="0" err="1"/>
                  <a:t>Posicionamos</a:t>
                </a:r>
                <a:r>
                  <a:rPr lang="en-US" sz="1800" dirty="0"/>
                  <a:t> o valor que </a:t>
                </a:r>
                <a:r>
                  <a:rPr lang="en-US" sz="1800" dirty="0" err="1"/>
                  <a:t>encontramos</a:t>
                </a:r>
                <a:r>
                  <a:rPr lang="en-US" sz="1800" dirty="0"/>
                  <a:t> </a:t>
                </a:r>
                <a:r>
                  <a:rPr lang="en-US" sz="1800" dirty="0" err="1"/>
                  <a:t>dentro</a:t>
                </a:r>
                <a:r>
                  <a:rPr lang="en-US" sz="1800" dirty="0"/>
                  <a:t> dessa </a:t>
                </a:r>
                <a:r>
                  <a:rPr lang="en-US" sz="1800" dirty="0" err="1"/>
                  <a:t>escala</a:t>
                </a:r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</p:txBody>
          </p:sp>
        </mc:Choice>
        <mc:Fallback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6AD40F2F-0F65-A617-D1AB-C96289F0EC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287166"/>
                <a:ext cx="10040539" cy="4592668"/>
              </a:xfrm>
              <a:prstGeom prst="rect">
                <a:avLst/>
              </a:prstGeom>
              <a:blipFill>
                <a:blip r:embed="rId2"/>
                <a:stretch>
                  <a:fillRect l="-546" t="-531" r="-36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00855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ítulo 37">
            <a:extLst>
              <a:ext uri="{FF2B5EF4-FFF2-40B4-BE49-F238E27FC236}">
                <a16:creationId xmlns:a16="http://schemas.microsoft.com/office/drawing/2014/main" id="{BCCEB71A-289B-6DEF-2B28-30ADDCC96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15569"/>
          </a:xfrm>
        </p:spPr>
        <p:txBody>
          <a:bodyPr>
            <a:noAutofit/>
          </a:bodyPr>
          <a:lstStyle/>
          <a:p>
            <a:r>
              <a:rPr lang="pt-BR" sz="3800" b="1" dirty="0" err="1"/>
              <a:t>Teste-t</a:t>
            </a:r>
            <a:r>
              <a:rPr lang="pt-BR" sz="3800" b="1" dirty="0"/>
              <a:t> para médias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154A4FC-32CB-BBC7-6F01-9DD803B3684E}"/>
              </a:ext>
            </a:extLst>
          </p:cNvPr>
          <p:cNvSpPr txBox="1"/>
          <p:nvPr/>
        </p:nvSpPr>
        <p:spPr>
          <a:xfrm>
            <a:off x="838200" y="1375523"/>
            <a:ext cx="10609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6AD40F2F-0F65-A617-D1AB-C96289F0EC54}"/>
                  </a:ext>
                </a:extLst>
              </p:cNvPr>
              <p:cNvSpPr txBox="1"/>
              <p:nvPr/>
            </p:nvSpPr>
            <p:spPr>
              <a:xfrm>
                <a:off x="838200" y="1287166"/>
                <a:ext cx="10040539" cy="4038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buAutoNum type="arabicPeriod"/>
                </a:pPr>
                <a:r>
                  <a:rPr lang="en-US" sz="1800" dirty="0"/>
                  <a:t>Observamos </a:t>
                </a:r>
                <a:r>
                  <a:rPr lang="en-US" sz="1800" dirty="0" err="1"/>
                  <a:t>amostra</a:t>
                </a:r>
                <a:endParaRPr lang="en-US" sz="1800" dirty="0"/>
              </a:p>
              <a:p>
                <a:pPr marL="457200" indent="-457200" algn="just">
                  <a:buAutoNum type="arabicPeriod"/>
                </a:pPr>
                <a:r>
                  <a:rPr lang="en-US" sz="1800" dirty="0" err="1"/>
                  <a:t>Escolhemos</a:t>
                </a:r>
                <a:r>
                  <a:rPr lang="en-US" sz="1800" dirty="0"/>
                  <a:t> </a:t>
                </a:r>
                <a:r>
                  <a:rPr lang="en-US" sz="1800" dirty="0" err="1"/>
                  <a:t>uma</a:t>
                </a:r>
                <a:r>
                  <a:rPr lang="en-US" sz="1800" dirty="0"/>
                  <a:t> </a:t>
                </a:r>
                <a:r>
                  <a:rPr lang="en-US" sz="1800" dirty="0" err="1"/>
                  <a:t>estatística</a:t>
                </a:r>
                <a:endParaRPr lang="en-US" sz="1800" dirty="0"/>
              </a:p>
              <a:p>
                <a:pPr/>
                <a:endParaRPr lang="pt-BR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a:rPr lang="pt-BR" i="1" dirty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pt-BR" b="0" i="1" dirty="0" smtClean="0">
                          <a:latin typeface="Cambria Math" panose="02040503050406030204" pitchFamily="18" charset="0"/>
                        </a:rPr>
                        <m:t>𝐷𝑖𝑠𝑡𝑟𝑖𝑏𝑢𝑖</m:t>
                      </m:r>
                      <m:r>
                        <a:rPr lang="pt-BR" b="0" i="1" dirty="0" smtClean="0">
                          <a:latin typeface="Cambria Math" panose="02040503050406030204" pitchFamily="18" charset="0"/>
                        </a:rPr>
                        <m:t>çã</m:t>
                      </m:r>
                      <m:r>
                        <a:rPr lang="pt-BR" b="0" i="1" dirty="0" smtClean="0"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pt-BR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dirty="0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pt-B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pt-BR" i="1" dirty="0">
                              <a:latin typeface="Cambria Math" panose="02040503050406030204" pitchFamily="18" charset="0"/>
                            </a:rPr>
                            <m:t>é</m:t>
                          </m:r>
                          <m:r>
                            <a:rPr lang="pt-BR" i="1" dirty="0">
                              <a:latin typeface="Cambria Math" panose="02040503050406030204" pitchFamily="18" charset="0"/>
                            </a:rPr>
                            <m:t>𝑑𝑖𝑎</m:t>
                          </m:r>
                          <m:r>
                            <a:rPr lang="pt-BR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i="1" dirty="0">
                              <a:latin typeface="Cambria Math" panose="02040503050406030204" pitchFamily="18" charset="0"/>
                            </a:rPr>
                            <m:t>𝑝𝑜𝑝𝑢𝑙𝑎𝑐𝑖𝑜𝑛𝑎𝑙</m:t>
                          </m:r>
                          <m:r>
                            <a:rPr lang="pt-BR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pt-BR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 dirty="0">
                                  <a:latin typeface="Cambria Math" panose="02040503050406030204" pitchFamily="18" charset="0"/>
                                </a:rPr>
                                <m:t>𝑑𝑒𝑠𝑣𝑖𝑜</m:t>
                              </m:r>
                              <m:r>
                                <a:rPr lang="pt-BR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i="1" dirty="0">
                                  <a:latin typeface="Cambria Math" panose="02040503050406030204" pitchFamily="18" charset="0"/>
                                </a:rPr>
                                <m:t>𝑝𝑎𝑑𝑟</m:t>
                              </m:r>
                              <m:r>
                                <a:rPr lang="pt-BR" i="1" dirty="0">
                                  <a:latin typeface="Cambria Math" panose="02040503050406030204" pitchFamily="18" charset="0"/>
                                </a:rPr>
                                <m:t>ã</m:t>
                              </m:r>
                              <m:r>
                                <a:rPr lang="pt-BR" i="1" dirty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  <m:r>
                                <a:rPr lang="pt-BR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b="1" i="1" dirty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𝒂𝒎𝒐𝒔𝒕𝒓𝒂𝒍</m:t>
                              </m:r>
                            </m:num>
                            <m:den>
                              <m:r>
                                <a:rPr lang="pt-BR" i="1" dirty="0">
                                  <a:latin typeface="Cambria Math" panose="02040503050406030204" pitchFamily="18" charset="0"/>
                                </a:rPr>
                                <m:t>𝑟𝑎𝑖𝑧</m:t>
                              </m:r>
                              <m:r>
                                <a:rPr lang="pt-BR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i="1" dirty="0">
                                  <a:latin typeface="Cambria Math" panose="02040503050406030204" pitchFamily="18" charset="0"/>
                                </a:rPr>
                                <m:t>𝑑𝑒</m:t>
                              </m:r>
                              <m:r>
                                <a:rPr lang="pt-BR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r>
                            <a:rPr lang="pt-BR" b="0" i="1" dirty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pt-BR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t-BR" b="0" i="1" dirty="0" smtClean="0">
                              <a:latin typeface="Cambria Math" panose="02040503050406030204" pitchFamily="18" charset="0"/>
                            </a:rPr>
                            <m:t>−1 </m:t>
                          </m:r>
                          <m:r>
                            <a:rPr lang="pt-BR" b="0" i="1" dirty="0" smtClean="0">
                              <a:latin typeface="Cambria Math" panose="02040503050406030204" pitchFamily="18" charset="0"/>
                            </a:rPr>
                            <m:t>𝑔𝑟𝑎𝑢𝑠</m:t>
                          </m:r>
                          <m:r>
                            <a:rPr lang="pt-BR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b="0" i="1" dirty="0" smtClean="0">
                              <a:latin typeface="Cambria Math" panose="02040503050406030204" pitchFamily="18" charset="0"/>
                            </a:rPr>
                            <m:t>𝑑𝑒</m:t>
                          </m:r>
                          <m:r>
                            <a:rPr lang="pt-BR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b="0" i="1" dirty="0" smtClean="0">
                              <a:latin typeface="Cambria Math" panose="02040503050406030204" pitchFamily="18" charset="0"/>
                            </a:rPr>
                            <m:t>𝑙𝑖𝑏𝑒𝑟𝑎𝑑𝑎𝑑𝑒</m:t>
                          </m:r>
                        </m:e>
                      </m:d>
                    </m:oMath>
                  </m:oMathPara>
                </a14:m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pPr marL="457200" indent="-457200" algn="just">
                  <a:buFont typeface="+mj-lt"/>
                  <a:buAutoNum type="arabicPeriod" startAt="3"/>
                </a:pPr>
                <a:r>
                  <a:rPr lang="en-US" sz="1800" dirty="0" err="1"/>
                  <a:t>Encontramos</a:t>
                </a:r>
                <a:r>
                  <a:rPr lang="en-US" sz="1800" dirty="0"/>
                  <a:t> a </a:t>
                </a:r>
                <a:r>
                  <a:rPr lang="en-US" sz="1800" dirty="0" err="1"/>
                  <a:t>distribuição</a:t>
                </a:r>
                <a:r>
                  <a:rPr lang="en-US" sz="1800" dirty="0"/>
                  <a:t> </a:t>
                </a:r>
                <a:r>
                  <a:rPr lang="en-US" sz="1800" dirty="0" err="1"/>
                  <a:t>amostral</a:t>
                </a:r>
                <a:r>
                  <a:rPr lang="en-US" sz="1800" dirty="0"/>
                  <a:t> dessa </a:t>
                </a:r>
                <a:r>
                  <a:rPr lang="en-US" sz="1800" dirty="0" err="1"/>
                  <a:t>estatística</a:t>
                </a:r>
                <a:r>
                  <a:rPr lang="en-US" sz="1800" dirty="0"/>
                  <a:t> no </a:t>
                </a:r>
                <a:r>
                  <a:rPr lang="en-US" sz="1800" dirty="0" err="1"/>
                  <a:t>cenário</a:t>
                </a:r>
                <a:r>
                  <a:rPr lang="en-US" sz="1800" dirty="0"/>
                  <a:t> que </a:t>
                </a:r>
                <a:r>
                  <a:rPr lang="en-US" sz="1800" dirty="0" err="1"/>
                  <a:t>nos</a:t>
                </a:r>
                <a:r>
                  <a:rPr lang="en-US" sz="1800" dirty="0"/>
                  <a:t> </a:t>
                </a:r>
                <a:r>
                  <a:rPr lang="en-US" sz="1800" dirty="0" err="1"/>
                  <a:t>interessa</a:t>
                </a:r>
                <a:endParaRPr lang="en-US" sz="1800" dirty="0"/>
              </a:p>
              <a:p>
                <a:pPr marL="457200" indent="-457200" algn="just">
                  <a:buFont typeface="+mj-lt"/>
                  <a:buAutoNum type="arabicPeriod" startAt="3"/>
                </a:pPr>
                <a:endParaRPr lang="en-US" dirty="0"/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pt-BR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  <a:p>
                <a:pPr marL="457200" indent="-457200" algn="just">
                  <a:buFont typeface="+mj-lt"/>
                  <a:buAutoNum type="arabicPeriod" startAt="3"/>
                </a:pPr>
                <a:endParaRPr lang="en-US" sz="1800" dirty="0"/>
              </a:p>
              <a:p>
                <a:pPr marL="457200" indent="-457200" algn="just">
                  <a:buFont typeface="+mj-lt"/>
                  <a:buAutoNum type="arabicPeriod" startAt="4"/>
                </a:pPr>
                <a:r>
                  <a:rPr lang="en-US" sz="1800" dirty="0" err="1"/>
                  <a:t>Posicionamos</a:t>
                </a:r>
                <a:r>
                  <a:rPr lang="en-US" sz="1800" dirty="0"/>
                  <a:t> o valor que </a:t>
                </a:r>
                <a:r>
                  <a:rPr lang="en-US" sz="1800" dirty="0" err="1"/>
                  <a:t>encontramos</a:t>
                </a:r>
                <a:r>
                  <a:rPr lang="en-US" sz="1800" dirty="0"/>
                  <a:t> </a:t>
                </a:r>
                <a:r>
                  <a:rPr lang="en-US" sz="1800" dirty="0" err="1"/>
                  <a:t>dentro</a:t>
                </a:r>
                <a:r>
                  <a:rPr lang="en-US" sz="1800" dirty="0"/>
                  <a:t> dessa </a:t>
                </a:r>
                <a:r>
                  <a:rPr lang="en-US" sz="1800" dirty="0" err="1"/>
                  <a:t>escala</a:t>
                </a:r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</p:txBody>
          </p:sp>
        </mc:Choice>
        <mc:Fallback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6AD40F2F-0F65-A617-D1AB-C96289F0EC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287166"/>
                <a:ext cx="10040539" cy="4038670"/>
              </a:xfrm>
              <a:prstGeom prst="rect">
                <a:avLst/>
              </a:prstGeom>
              <a:blipFill>
                <a:blip r:embed="rId2"/>
                <a:stretch>
                  <a:fillRect l="-546" t="-90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Conector de Seta Reta 3">
            <a:extLst>
              <a:ext uri="{FF2B5EF4-FFF2-40B4-BE49-F238E27FC236}">
                <a16:creationId xmlns:a16="http://schemas.microsoft.com/office/drawing/2014/main" id="{F1FF0733-01E1-6489-690E-CDFA98302485}"/>
              </a:ext>
            </a:extLst>
          </p:cNvPr>
          <p:cNvCxnSpPr>
            <a:cxnSpLocks/>
          </p:cNvCxnSpPr>
          <p:nvPr/>
        </p:nvCxnSpPr>
        <p:spPr>
          <a:xfrm flipH="1" flipV="1">
            <a:off x="4848045" y="2674189"/>
            <a:ext cx="1570008" cy="12680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aixaDeTexto 5">
            <a:extLst>
              <a:ext uri="{FF2B5EF4-FFF2-40B4-BE49-F238E27FC236}">
                <a16:creationId xmlns:a16="http://schemas.microsoft.com/office/drawing/2014/main" id="{079F0E4F-BDD0-65BC-9EA9-45EA3AC63109}"/>
              </a:ext>
            </a:extLst>
          </p:cNvPr>
          <p:cNvSpPr txBox="1"/>
          <p:nvPr/>
        </p:nvSpPr>
        <p:spPr>
          <a:xfrm>
            <a:off x="5442593" y="1898743"/>
            <a:ext cx="2053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Esse aqui fica fixo</a:t>
            </a:r>
          </a:p>
        </p:txBody>
      </p:sp>
    </p:spTree>
    <p:extLst>
      <p:ext uri="{BB962C8B-B14F-4D97-AF65-F5344CB8AC3E}">
        <p14:creationId xmlns:p14="http://schemas.microsoft.com/office/powerpoint/2010/main" val="177076952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ítulo 37">
            <a:extLst>
              <a:ext uri="{FF2B5EF4-FFF2-40B4-BE49-F238E27FC236}">
                <a16:creationId xmlns:a16="http://schemas.microsoft.com/office/drawing/2014/main" id="{BCCEB71A-289B-6DEF-2B28-30ADDCC96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15569"/>
          </a:xfrm>
        </p:spPr>
        <p:txBody>
          <a:bodyPr>
            <a:noAutofit/>
          </a:bodyPr>
          <a:lstStyle/>
          <a:p>
            <a:r>
              <a:rPr lang="pt-BR" sz="3800" b="1" dirty="0" err="1"/>
              <a:t>Teste-t</a:t>
            </a:r>
            <a:r>
              <a:rPr lang="pt-BR" sz="3800" b="1" dirty="0"/>
              <a:t>/</a:t>
            </a:r>
            <a:r>
              <a:rPr lang="pt-BR" sz="3800" b="1" dirty="0" err="1"/>
              <a:t>Teste-z</a:t>
            </a:r>
            <a:r>
              <a:rPr lang="pt-BR" sz="3800" b="1" dirty="0"/>
              <a:t> para comparação de médias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154A4FC-32CB-BBC7-6F01-9DD803B3684E}"/>
              </a:ext>
            </a:extLst>
          </p:cNvPr>
          <p:cNvSpPr txBox="1"/>
          <p:nvPr/>
        </p:nvSpPr>
        <p:spPr>
          <a:xfrm>
            <a:off x="838200" y="1375523"/>
            <a:ext cx="10609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6AD40F2F-0F65-A617-D1AB-C96289F0EC54}"/>
                  </a:ext>
                </a:extLst>
              </p:cNvPr>
              <p:cNvSpPr txBox="1"/>
              <p:nvPr/>
            </p:nvSpPr>
            <p:spPr>
              <a:xfrm>
                <a:off x="838200" y="1287166"/>
                <a:ext cx="10040539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pt-BR" dirty="0"/>
              </a:p>
              <a:p>
                <a:r>
                  <a:rPr lang="pt-BR" dirty="0"/>
                  <a:t>Até esse momento só falamos de um único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pt-BR" dirty="0"/>
                  <a:t> mas absolutamente tudo que discutimos até agora se aplica tanto para testar, por exemplo, se uma média é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pt-BR" dirty="0"/>
                  <a:t> ou se a diferença entre duas médias é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pt-BR" dirty="0"/>
              </a:p>
              <a:p>
                <a:endParaRPr lang="pt-BR" dirty="0"/>
              </a:p>
              <a:p>
                <a:r>
                  <a:rPr lang="pt-BR" dirty="0"/>
                  <a:t>No caso do </a:t>
                </a:r>
                <a:r>
                  <a:rPr lang="pt-BR" dirty="0" err="1"/>
                  <a:t>survey</a:t>
                </a:r>
                <a:r>
                  <a:rPr lang="pt-BR" dirty="0"/>
                  <a:t> sobre vitimização feminina podemos, por exemplo, testar se a média dos homens é diferente da média das mulheres</a:t>
                </a:r>
              </a:p>
              <a:p>
                <a:endParaRPr lang="pt-BR" dirty="0"/>
              </a:p>
              <a:p>
                <a:r>
                  <a:rPr lang="pt-BR" dirty="0"/>
                  <a:t>Teremos:</a:t>
                </a:r>
              </a:p>
              <a:p>
                <a:endParaRPr lang="pt-B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pt-BR" dirty="0"/>
                  <a:t> respostas de mulheres à questão p32c</a:t>
                </a:r>
              </a:p>
              <a:p>
                <a:endParaRPr lang="pt-B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pt-BR" dirty="0"/>
                  <a:t> respostas de homens à questão p32c</a:t>
                </a:r>
              </a:p>
              <a:p>
                <a:endParaRPr lang="pt-BR" dirty="0"/>
              </a:p>
              <a:p>
                <a:r>
                  <a:rPr lang="pt-BR" dirty="0"/>
                  <a:t>Queremos comparar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pt-BR" dirty="0"/>
                  <a:t> 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pt-BR" dirty="0"/>
                  <a:t> para decidir se há evidência para concluir que a população de homens e mulheres responderia essa questão de maneira diferente</a:t>
                </a:r>
              </a:p>
              <a:p>
                <a:endParaRPr lang="pt-BR" dirty="0"/>
              </a:p>
            </p:txBody>
          </p:sp>
        </mc:Choice>
        <mc:Fallback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6AD40F2F-0F65-A617-D1AB-C96289F0EC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287166"/>
                <a:ext cx="10040539" cy="4524315"/>
              </a:xfrm>
              <a:prstGeom prst="rect">
                <a:avLst/>
              </a:prstGeom>
              <a:blipFill>
                <a:blip r:embed="rId2"/>
                <a:stretch>
                  <a:fillRect l="-546" r="-85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885211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ítulo 37">
            <a:extLst>
              <a:ext uri="{FF2B5EF4-FFF2-40B4-BE49-F238E27FC236}">
                <a16:creationId xmlns:a16="http://schemas.microsoft.com/office/drawing/2014/main" id="{BCCEB71A-289B-6DEF-2B28-30ADDCC96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15569"/>
          </a:xfrm>
        </p:spPr>
        <p:txBody>
          <a:bodyPr>
            <a:noAutofit/>
          </a:bodyPr>
          <a:lstStyle/>
          <a:p>
            <a:r>
              <a:rPr lang="pt-BR" sz="3800" b="1" dirty="0" err="1"/>
              <a:t>Teste-t</a:t>
            </a:r>
            <a:r>
              <a:rPr lang="pt-BR" sz="3800" b="1" dirty="0"/>
              <a:t>/</a:t>
            </a:r>
            <a:r>
              <a:rPr lang="pt-BR" sz="3800" b="1" dirty="0" err="1"/>
              <a:t>Teste-z</a:t>
            </a:r>
            <a:r>
              <a:rPr lang="pt-BR" sz="3800" b="1" dirty="0"/>
              <a:t> para comparação de médias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154A4FC-32CB-BBC7-6F01-9DD803B3684E}"/>
              </a:ext>
            </a:extLst>
          </p:cNvPr>
          <p:cNvSpPr txBox="1"/>
          <p:nvPr/>
        </p:nvSpPr>
        <p:spPr>
          <a:xfrm>
            <a:off x="838200" y="1375523"/>
            <a:ext cx="10609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6AD40F2F-0F65-A617-D1AB-C96289F0EC54}"/>
                  </a:ext>
                </a:extLst>
              </p:cNvPr>
              <p:cNvSpPr txBox="1"/>
              <p:nvPr/>
            </p:nvSpPr>
            <p:spPr>
              <a:xfrm>
                <a:off x="838200" y="1287166"/>
                <a:ext cx="10040539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pt-BR" dirty="0"/>
                  <a:t> respostas de mulheres à questão p32c</a:t>
                </a:r>
              </a:p>
              <a:p>
                <a:endParaRPr lang="pt-B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pt-BR" dirty="0"/>
                  <a:t> respostas de homens à questão p32c</a:t>
                </a:r>
              </a:p>
              <a:p>
                <a:endParaRPr lang="pt-BR" dirty="0"/>
              </a:p>
              <a:p>
                <a:r>
                  <a:rPr lang="pt-BR" dirty="0"/>
                  <a:t>Queremos comparar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pt-BR" dirty="0"/>
                  <a:t> 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pt-BR" dirty="0"/>
                  <a:t> para decidir se há evidência para concluir que a população de homens e mulheres responderia essa questão de maneira diferente</a:t>
                </a:r>
              </a:p>
              <a:p>
                <a:endParaRPr lang="pt-BR" dirty="0"/>
              </a:p>
              <a:p>
                <a:r>
                  <a:rPr lang="pt-BR" dirty="0"/>
                  <a:t>Sendo assim nossa estatística vai ser</a:t>
                </a:r>
              </a:p>
              <a:p>
                <a:endParaRPr lang="pt-BR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pt-BR" dirty="0"/>
              </a:p>
              <a:p>
                <a:endParaRPr lang="pt-BR" dirty="0"/>
              </a:p>
              <a:p>
                <a:r>
                  <a:rPr lang="pt-BR" dirty="0"/>
                  <a:t>Espera-se que esse valor, conforme a amostra aumenta, se aproxime de</a:t>
                </a:r>
              </a:p>
              <a:p>
                <a:endParaRPr lang="pt-BR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</m:oMath>
                  </m:oMathPara>
                </a14:m>
                <a:endParaRPr lang="pt-BR" b="0" dirty="0"/>
              </a:p>
              <a:p>
                <a:endParaRPr lang="pt-BR" dirty="0"/>
              </a:p>
              <a:p>
                <a:r>
                  <a:rPr lang="pt-BR" dirty="0"/>
                  <a:t>A verdadeira diferença entre os grupos</a:t>
                </a:r>
              </a:p>
            </p:txBody>
          </p:sp>
        </mc:Choice>
        <mc:Fallback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6AD40F2F-0F65-A617-D1AB-C96289F0EC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287166"/>
                <a:ext cx="10040539" cy="4524315"/>
              </a:xfrm>
              <a:prstGeom prst="rect">
                <a:avLst/>
              </a:prstGeom>
              <a:blipFill>
                <a:blip r:embed="rId2"/>
                <a:stretch>
                  <a:fillRect l="-546" t="-539" b="-134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7231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ítulo 37">
            <a:extLst>
              <a:ext uri="{FF2B5EF4-FFF2-40B4-BE49-F238E27FC236}">
                <a16:creationId xmlns:a16="http://schemas.microsoft.com/office/drawing/2014/main" id="{BCCEB71A-289B-6DEF-2B28-30ADDCC96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15569"/>
          </a:xfrm>
        </p:spPr>
        <p:txBody>
          <a:bodyPr>
            <a:noAutofit/>
          </a:bodyPr>
          <a:lstStyle/>
          <a:p>
            <a:r>
              <a:rPr lang="pt-BR" sz="3800" dirty="0"/>
              <a:t>Histograma </a:t>
            </a:r>
            <a:r>
              <a:rPr lang="pt-BR" sz="3800" b="1" dirty="0"/>
              <a:t>da média amostral de várias amostras</a:t>
            </a:r>
          </a:p>
        </p:txBody>
      </p:sp>
      <p:cxnSp>
        <p:nvCxnSpPr>
          <p:cNvPr id="45" name="Conector de Seta Reta 44">
            <a:extLst>
              <a:ext uri="{FF2B5EF4-FFF2-40B4-BE49-F238E27FC236}">
                <a16:creationId xmlns:a16="http://schemas.microsoft.com/office/drawing/2014/main" id="{629D086F-CA91-177B-FCFA-8F13103996ED}"/>
              </a:ext>
            </a:extLst>
          </p:cNvPr>
          <p:cNvCxnSpPr>
            <a:cxnSpLocks/>
          </p:cNvCxnSpPr>
          <p:nvPr/>
        </p:nvCxnSpPr>
        <p:spPr>
          <a:xfrm>
            <a:off x="992038" y="1811547"/>
            <a:ext cx="5400136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to 47">
            <a:extLst>
              <a:ext uri="{FF2B5EF4-FFF2-40B4-BE49-F238E27FC236}">
                <a16:creationId xmlns:a16="http://schemas.microsoft.com/office/drawing/2014/main" id="{1FAA057E-A30B-779F-4261-D67D5D5DF0D3}"/>
              </a:ext>
            </a:extLst>
          </p:cNvPr>
          <p:cNvCxnSpPr/>
          <p:nvPr/>
        </p:nvCxnSpPr>
        <p:spPr>
          <a:xfrm>
            <a:off x="2803585" y="1548051"/>
            <a:ext cx="0" cy="64947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EEF73B98-DA0D-7BC0-38E2-C8F8B43233AC}"/>
              </a:ext>
            </a:extLst>
          </p:cNvPr>
          <p:cNvSpPr txBox="1"/>
          <p:nvPr/>
        </p:nvSpPr>
        <p:spPr>
          <a:xfrm>
            <a:off x="2544792" y="2197529"/>
            <a:ext cx="99257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b="1" dirty="0">
                <a:solidFill>
                  <a:srgbClr val="FF0000"/>
                </a:solidFill>
              </a:rPr>
              <a:t>Média</a:t>
            </a:r>
          </a:p>
          <a:p>
            <a:r>
              <a:rPr lang="pt-BR" sz="1000" b="1" dirty="0">
                <a:solidFill>
                  <a:srgbClr val="FF0000"/>
                </a:solidFill>
              </a:rPr>
              <a:t>populacional:</a:t>
            </a:r>
          </a:p>
          <a:p>
            <a:r>
              <a:rPr lang="pt-BR" sz="1000" b="1" dirty="0">
                <a:solidFill>
                  <a:srgbClr val="FF0000"/>
                </a:solidFill>
              </a:rPr>
              <a:t>33,33</a:t>
            </a:r>
          </a:p>
        </p:txBody>
      </p:sp>
      <p:cxnSp>
        <p:nvCxnSpPr>
          <p:cNvPr id="50" name="Conector reto 49">
            <a:extLst>
              <a:ext uri="{FF2B5EF4-FFF2-40B4-BE49-F238E27FC236}">
                <a16:creationId xmlns:a16="http://schemas.microsoft.com/office/drawing/2014/main" id="{4E7C9313-8E05-C6E8-4B56-8EDE0B4F2DCA}"/>
              </a:ext>
            </a:extLst>
          </p:cNvPr>
          <p:cNvCxnSpPr/>
          <p:nvPr/>
        </p:nvCxnSpPr>
        <p:spPr>
          <a:xfrm>
            <a:off x="2093344" y="1548051"/>
            <a:ext cx="0" cy="649478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to 50">
            <a:extLst>
              <a:ext uri="{FF2B5EF4-FFF2-40B4-BE49-F238E27FC236}">
                <a16:creationId xmlns:a16="http://schemas.microsoft.com/office/drawing/2014/main" id="{EE3A93B3-51F0-84D1-244A-F5C25FF457AB}"/>
              </a:ext>
            </a:extLst>
          </p:cNvPr>
          <p:cNvCxnSpPr/>
          <p:nvPr/>
        </p:nvCxnSpPr>
        <p:spPr>
          <a:xfrm>
            <a:off x="3557500" y="1512686"/>
            <a:ext cx="0" cy="649478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to 51">
            <a:extLst>
              <a:ext uri="{FF2B5EF4-FFF2-40B4-BE49-F238E27FC236}">
                <a16:creationId xmlns:a16="http://schemas.microsoft.com/office/drawing/2014/main" id="{F1B28F7D-3193-A4EF-9673-4086A3C3D303}"/>
              </a:ext>
            </a:extLst>
          </p:cNvPr>
          <p:cNvCxnSpPr/>
          <p:nvPr/>
        </p:nvCxnSpPr>
        <p:spPr>
          <a:xfrm>
            <a:off x="4201606" y="1527921"/>
            <a:ext cx="0" cy="649478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to 52">
            <a:extLst>
              <a:ext uri="{FF2B5EF4-FFF2-40B4-BE49-F238E27FC236}">
                <a16:creationId xmlns:a16="http://schemas.microsoft.com/office/drawing/2014/main" id="{AB967937-1CC6-C931-DE58-E81FC00CCDC4}"/>
              </a:ext>
            </a:extLst>
          </p:cNvPr>
          <p:cNvCxnSpPr/>
          <p:nvPr/>
        </p:nvCxnSpPr>
        <p:spPr>
          <a:xfrm>
            <a:off x="1550421" y="1527921"/>
            <a:ext cx="0" cy="649478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45BB406A-6699-C18D-2F0C-0057951A9B3B}"/>
              </a:ext>
            </a:extLst>
          </p:cNvPr>
          <p:cNvSpPr txBox="1"/>
          <p:nvPr/>
        </p:nvSpPr>
        <p:spPr>
          <a:xfrm>
            <a:off x="1705256" y="1266465"/>
            <a:ext cx="7761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b="1" dirty="0">
                <a:solidFill>
                  <a:schemeClr val="accent6"/>
                </a:solidFill>
              </a:rPr>
              <a:t>Amostra 1</a:t>
            </a:r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30E83FDB-DE69-67C3-1B41-F51BA1F98025}"/>
              </a:ext>
            </a:extLst>
          </p:cNvPr>
          <p:cNvSpPr txBox="1"/>
          <p:nvPr/>
        </p:nvSpPr>
        <p:spPr>
          <a:xfrm>
            <a:off x="3169412" y="1247763"/>
            <a:ext cx="7761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b="1" dirty="0">
                <a:solidFill>
                  <a:schemeClr val="accent6"/>
                </a:solidFill>
              </a:rPr>
              <a:t>Amostra 2</a:t>
            </a:r>
          </a:p>
        </p:txBody>
      </p:sp>
      <p:sp>
        <p:nvSpPr>
          <p:cNvPr id="56" name="CaixaDeTexto 55">
            <a:extLst>
              <a:ext uri="{FF2B5EF4-FFF2-40B4-BE49-F238E27FC236}">
                <a16:creationId xmlns:a16="http://schemas.microsoft.com/office/drawing/2014/main" id="{540E0DF4-93F9-8A3B-6FDD-B87B92150885}"/>
              </a:ext>
            </a:extLst>
          </p:cNvPr>
          <p:cNvSpPr txBox="1"/>
          <p:nvPr/>
        </p:nvSpPr>
        <p:spPr>
          <a:xfrm>
            <a:off x="3837265" y="2162164"/>
            <a:ext cx="7761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b="1" dirty="0">
                <a:solidFill>
                  <a:schemeClr val="accent6"/>
                </a:solidFill>
              </a:rPr>
              <a:t>Amostra 3</a:t>
            </a:r>
          </a:p>
        </p:txBody>
      </p:sp>
      <p:sp>
        <p:nvSpPr>
          <p:cNvPr id="57" name="CaixaDeTexto 56">
            <a:extLst>
              <a:ext uri="{FF2B5EF4-FFF2-40B4-BE49-F238E27FC236}">
                <a16:creationId xmlns:a16="http://schemas.microsoft.com/office/drawing/2014/main" id="{DCC991EE-463D-9D79-EE45-778C9FAE5CDB}"/>
              </a:ext>
            </a:extLst>
          </p:cNvPr>
          <p:cNvSpPr txBox="1"/>
          <p:nvPr/>
        </p:nvSpPr>
        <p:spPr>
          <a:xfrm>
            <a:off x="1145081" y="2162163"/>
            <a:ext cx="7761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b="1" dirty="0">
                <a:solidFill>
                  <a:schemeClr val="accent6"/>
                </a:solidFill>
              </a:rPr>
              <a:t>Amostra 4</a:t>
            </a:r>
          </a:p>
        </p:txBody>
      </p:sp>
      <p:pic>
        <p:nvPicPr>
          <p:cNvPr id="59" name="Imagem 58">
            <a:extLst>
              <a:ext uri="{FF2B5EF4-FFF2-40B4-BE49-F238E27FC236}">
                <a16:creationId xmlns:a16="http://schemas.microsoft.com/office/drawing/2014/main" id="{2C4F7CD0-80D5-0A06-B4B2-0FBB6D479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038" y="3086112"/>
            <a:ext cx="4143375" cy="3219450"/>
          </a:xfrm>
          <a:prstGeom prst="rect">
            <a:avLst/>
          </a:prstGeom>
        </p:spPr>
      </p:pic>
      <p:cxnSp>
        <p:nvCxnSpPr>
          <p:cNvPr id="61" name="Conector de Seta Reta 60">
            <a:extLst>
              <a:ext uri="{FF2B5EF4-FFF2-40B4-BE49-F238E27FC236}">
                <a16:creationId xmlns:a16="http://schemas.microsoft.com/office/drawing/2014/main" id="{0F86CB1F-DB41-6B6F-6C97-6AB5F081378D}"/>
              </a:ext>
            </a:extLst>
          </p:cNvPr>
          <p:cNvCxnSpPr>
            <a:cxnSpLocks/>
          </p:cNvCxnSpPr>
          <p:nvPr/>
        </p:nvCxnSpPr>
        <p:spPr>
          <a:xfrm flipH="1">
            <a:off x="5125348" y="2129111"/>
            <a:ext cx="309959" cy="9570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CaixaDeTexto 63">
            <a:extLst>
              <a:ext uri="{FF2B5EF4-FFF2-40B4-BE49-F238E27FC236}">
                <a16:creationId xmlns:a16="http://schemas.microsoft.com/office/drawing/2014/main" id="{3CE4EA93-EBE9-A7E0-76FE-4D28A9618C26}"/>
              </a:ext>
            </a:extLst>
          </p:cNvPr>
          <p:cNvSpPr txBox="1"/>
          <p:nvPr/>
        </p:nvSpPr>
        <p:spPr>
          <a:xfrm>
            <a:off x="7401464" y="1548051"/>
            <a:ext cx="4045787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O Teorema Central do Limite nos diz que:</a:t>
            </a:r>
          </a:p>
          <a:p>
            <a:endParaRPr lang="pt-BR" sz="1600" dirty="0"/>
          </a:p>
          <a:p>
            <a:r>
              <a:rPr lang="pt-BR" sz="1600" dirty="0"/>
              <a:t>(se os elementos da amostra forem escolhidos aleatoriamente dentro da população)</a:t>
            </a:r>
          </a:p>
          <a:p>
            <a:endParaRPr lang="pt-BR" sz="1600" dirty="0"/>
          </a:p>
          <a:p>
            <a:pPr marL="342900" indent="-342900">
              <a:buAutoNum type="arabicPeriod"/>
            </a:pPr>
            <a:r>
              <a:rPr lang="pt-BR" sz="1600" dirty="0"/>
              <a:t>A média amostral vai ficar perto da média populacional</a:t>
            </a:r>
          </a:p>
          <a:p>
            <a:pPr marL="342900" indent="-342900">
              <a:buAutoNum type="arabicPeriod"/>
            </a:pPr>
            <a:endParaRPr lang="pt-BR" sz="1600" dirty="0"/>
          </a:p>
          <a:p>
            <a:pPr marL="342900" indent="-342900">
              <a:buAutoNum type="arabicPeriod"/>
            </a:pPr>
            <a:r>
              <a:rPr lang="pt-BR" sz="1600" dirty="0"/>
              <a:t>A </a:t>
            </a:r>
            <a:r>
              <a:rPr lang="pt-BR" sz="1600" b="1" dirty="0"/>
              <a:t>probabilidade</a:t>
            </a:r>
            <a:r>
              <a:rPr lang="pt-BR" sz="1600" dirty="0"/>
              <a:t> de observarmos diferenças com relação à média populacional pode ser calculada usando a curva normal</a:t>
            </a:r>
          </a:p>
          <a:p>
            <a:pPr marL="342900" indent="-342900">
              <a:buAutoNum type="arabicPeriod"/>
            </a:pPr>
            <a:endParaRPr lang="pt-BR" sz="1600" dirty="0"/>
          </a:p>
          <a:p>
            <a:pPr marL="342900" indent="-342900">
              <a:buAutoNum type="arabicPeriod"/>
            </a:pPr>
            <a:r>
              <a:rPr lang="pt-BR" sz="1600" dirty="0"/>
              <a:t>Quão maior for o tamanho amostral, menor a diferença entre a média amostral e a média populacional</a:t>
            </a:r>
          </a:p>
        </p:txBody>
      </p:sp>
    </p:spTree>
    <p:extLst>
      <p:ext uri="{BB962C8B-B14F-4D97-AF65-F5344CB8AC3E}">
        <p14:creationId xmlns:p14="http://schemas.microsoft.com/office/powerpoint/2010/main" val="363554985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ítulo 37">
            <a:extLst>
              <a:ext uri="{FF2B5EF4-FFF2-40B4-BE49-F238E27FC236}">
                <a16:creationId xmlns:a16="http://schemas.microsoft.com/office/drawing/2014/main" id="{BCCEB71A-289B-6DEF-2B28-30ADDCC96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15569"/>
          </a:xfrm>
        </p:spPr>
        <p:txBody>
          <a:bodyPr>
            <a:noAutofit/>
          </a:bodyPr>
          <a:lstStyle/>
          <a:p>
            <a:r>
              <a:rPr lang="pt-BR" sz="3800" b="1" dirty="0" err="1"/>
              <a:t>Teste-t</a:t>
            </a:r>
            <a:r>
              <a:rPr lang="pt-BR" sz="3800" b="1" dirty="0"/>
              <a:t>/</a:t>
            </a:r>
            <a:r>
              <a:rPr lang="pt-BR" sz="3800" b="1" dirty="0" err="1"/>
              <a:t>Teste-z</a:t>
            </a:r>
            <a:r>
              <a:rPr lang="pt-BR" sz="3800" b="1" dirty="0"/>
              <a:t> para comparação de médias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154A4FC-32CB-BBC7-6F01-9DD803B3684E}"/>
              </a:ext>
            </a:extLst>
          </p:cNvPr>
          <p:cNvSpPr txBox="1"/>
          <p:nvPr/>
        </p:nvSpPr>
        <p:spPr>
          <a:xfrm>
            <a:off x="838200" y="1375523"/>
            <a:ext cx="10609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6AD40F2F-0F65-A617-D1AB-C96289F0EC54}"/>
                  </a:ext>
                </a:extLst>
              </p:cNvPr>
              <p:cNvSpPr txBox="1"/>
              <p:nvPr/>
            </p:nvSpPr>
            <p:spPr>
              <a:xfrm>
                <a:off x="838200" y="1287166"/>
                <a:ext cx="10040539" cy="48013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pt-BR" dirty="0"/>
                  <a:t> respostas de mulheres à questão p32c</a:t>
                </a:r>
              </a:p>
              <a:p>
                <a:endParaRPr lang="pt-B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pt-BR" dirty="0"/>
                  <a:t> respostas de homens à questão p32c</a:t>
                </a:r>
              </a:p>
              <a:p>
                <a:endParaRPr lang="pt-BR" dirty="0"/>
              </a:p>
              <a:p>
                <a:r>
                  <a:rPr lang="pt-BR" dirty="0"/>
                  <a:t>Nossa estatística vai ser</a:t>
                </a:r>
              </a:p>
              <a:p>
                <a:endParaRPr lang="pt-B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pt-BR" dirty="0"/>
              </a:p>
              <a:p>
                <a:endParaRPr lang="pt-BR" dirty="0"/>
              </a:p>
              <a:p>
                <a:r>
                  <a:rPr lang="pt-BR" dirty="0"/>
                  <a:t>Nossa hipótese nula vai ser:</a:t>
                </a:r>
              </a:p>
              <a:p>
                <a:endParaRPr lang="pt-B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BR" b="0" dirty="0"/>
              </a:p>
              <a:p>
                <a:endParaRPr lang="pt-BR" dirty="0"/>
              </a:p>
              <a:p>
                <a:r>
                  <a:rPr lang="pt-BR" dirty="0"/>
                  <a:t>Agora basta saber a distribuição amostral de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pt-BR" b="0" i="1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̅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endParaRPr lang="pt-BR" dirty="0"/>
              </a:p>
              <a:p>
                <a:endParaRPr lang="pt-BR" dirty="0"/>
              </a:p>
              <a:p>
                <a:r>
                  <a:rPr lang="pt-BR" dirty="0"/>
                  <a:t>Pressupondo que os homens e mulheres da amostra não se conhecem, que o procedimento de escolha de cada pessoa não teve relação e que os questionários foram preenchidos sem qualquer comunicação, temos que essa diferença </a:t>
                </a:r>
                <a:r>
                  <a:rPr lang="pt-BR" b="1" dirty="0"/>
                  <a:t>também possui aproximadamente normal! </a:t>
                </a:r>
              </a:p>
            </p:txBody>
          </p:sp>
        </mc:Choice>
        <mc:Fallback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6AD40F2F-0F65-A617-D1AB-C96289F0EC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287166"/>
                <a:ext cx="10040539" cy="4801314"/>
              </a:xfrm>
              <a:prstGeom prst="rect">
                <a:avLst/>
              </a:prstGeom>
              <a:blipFill>
                <a:blip r:embed="rId2"/>
                <a:stretch>
                  <a:fillRect l="-546" t="-508" b="-114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5228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ítulo 37">
            <a:extLst>
              <a:ext uri="{FF2B5EF4-FFF2-40B4-BE49-F238E27FC236}">
                <a16:creationId xmlns:a16="http://schemas.microsoft.com/office/drawing/2014/main" id="{BCCEB71A-289B-6DEF-2B28-30ADDCC96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15569"/>
          </a:xfrm>
        </p:spPr>
        <p:txBody>
          <a:bodyPr>
            <a:noAutofit/>
          </a:bodyPr>
          <a:lstStyle/>
          <a:p>
            <a:r>
              <a:rPr lang="pt-BR" sz="3800" dirty="0"/>
              <a:t>Histograma </a:t>
            </a:r>
            <a:r>
              <a:rPr lang="pt-BR" sz="3800" b="1" dirty="0"/>
              <a:t>da média amostral de várias amostras</a:t>
            </a:r>
          </a:p>
        </p:txBody>
      </p:sp>
      <p:pic>
        <p:nvPicPr>
          <p:cNvPr id="59" name="Imagem 58">
            <a:extLst>
              <a:ext uri="{FF2B5EF4-FFF2-40B4-BE49-F238E27FC236}">
                <a16:creationId xmlns:a16="http://schemas.microsoft.com/office/drawing/2014/main" id="{2C4F7CD0-80D5-0A06-B4B2-0FBB6D4793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1157" y="3429000"/>
            <a:ext cx="4143375" cy="3219450"/>
          </a:xfrm>
          <a:prstGeom prst="rect">
            <a:avLst/>
          </a:prstGeom>
        </p:spPr>
      </p:pic>
      <p:sp>
        <p:nvSpPr>
          <p:cNvPr id="64" name="CaixaDeTexto 63">
            <a:extLst>
              <a:ext uri="{FF2B5EF4-FFF2-40B4-BE49-F238E27FC236}">
                <a16:creationId xmlns:a16="http://schemas.microsoft.com/office/drawing/2014/main" id="{3CE4EA93-EBE9-A7E0-76FE-4D28A9618C26}"/>
              </a:ext>
            </a:extLst>
          </p:cNvPr>
          <p:cNvSpPr txBox="1"/>
          <p:nvPr/>
        </p:nvSpPr>
        <p:spPr>
          <a:xfrm>
            <a:off x="7401464" y="1548051"/>
            <a:ext cx="404578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O Teorema Central do Limite nos diz que:</a:t>
            </a:r>
          </a:p>
          <a:p>
            <a:endParaRPr lang="pt-BR" sz="1600" dirty="0"/>
          </a:p>
          <a:p>
            <a:r>
              <a:rPr lang="pt-BR" sz="1600" b="1" dirty="0"/>
              <a:t>(se os elementos da amostra forem escolhidos aleatoriamente dentro da população)</a:t>
            </a:r>
          </a:p>
          <a:p>
            <a:r>
              <a:rPr lang="pt-BR" sz="1600" b="1" dirty="0">
                <a:solidFill>
                  <a:srgbClr val="FF0000"/>
                </a:solidFill>
              </a:rPr>
              <a:t>Não importa a distribuição da população!</a:t>
            </a:r>
          </a:p>
          <a:p>
            <a:endParaRPr lang="pt-BR" sz="1600" dirty="0"/>
          </a:p>
          <a:p>
            <a:pPr marL="342900" indent="-342900">
              <a:buAutoNum type="arabicPeriod"/>
            </a:pPr>
            <a:r>
              <a:rPr lang="pt-BR" sz="1600" dirty="0"/>
              <a:t>A média amostral vai ficar perto da média populacional</a:t>
            </a:r>
          </a:p>
          <a:p>
            <a:pPr marL="342900" indent="-342900">
              <a:buAutoNum type="arabicPeriod"/>
            </a:pPr>
            <a:endParaRPr lang="pt-BR" sz="1600" dirty="0"/>
          </a:p>
          <a:p>
            <a:pPr marL="342900" indent="-342900">
              <a:buAutoNum type="arabicPeriod"/>
            </a:pPr>
            <a:r>
              <a:rPr lang="pt-BR" sz="1600" dirty="0"/>
              <a:t>A </a:t>
            </a:r>
            <a:r>
              <a:rPr lang="pt-BR" sz="1600" b="1" dirty="0"/>
              <a:t>probabilidade</a:t>
            </a:r>
            <a:r>
              <a:rPr lang="pt-BR" sz="1600" dirty="0"/>
              <a:t> de observarmos diferenças com relação à média populacional pode ser calculada usando a curva normal</a:t>
            </a:r>
          </a:p>
          <a:p>
            <a:pPr marL="342900" indent="-342900">
              <a:buAutoNum type="arabicPeriod"/>
            </a:pPr>
            <a:endParaRPr lang="pt-BR" sz="1600" dirty="0"/>
          </a:p>
          <a:p>
            <a:pPr marL="342900" indent="-342900">
              <a:buAutoNum type="arabicPeriod"/>
            </a:pPr>
            <a:r>
              <a:rPr lang="pt-BR" sz="1600" dirty="0"/>
              <a:t>Quão maior for o tamanho amostral, menor a diferença entre a média amostral e a média populacional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605E36F-3A28-006E-2A29-B886606D14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09" y="1152870"/>
            <a:ext cx="2777642" cy="2158260"/>
          </a:xfrm>
          <a:prstGeom prst="rect">
            <a:avLst/>
          </a:prstGeom>
        </p:spPr>
      </p:pic>
      <p:sp>
        <p:nvSpPr>
          <p:cNvPr id="7" name="Seta: Dobrada 6">
            <a:extLst>
              <a:ext uri="{FF2B5EF4-FFF2-40B4-BE49-F238E27FC236}">
                <a16:creationId xmlns:a16="http://schemas.microsoft.com/office/drawing/2014/main" id="{D2DF8651-145D-7199-D549-E650699F49F2}"/>
              </a:ext>
            </a:extLst>
          </p:cNvPr>
          <p:cNvSpPr/>
          <p:nvPr/>
        </p:nvSpPr>
        <p:spPr>
          <a:xfrm rot="5400000">
            <a:off x="3365739" y="1626056"/>
            <a:ext cx="1357224" cy="1745411"/>
          </a:xfrm>
          <a:prstGeom prst="ben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297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ítulo 37">
            <a:extLst>
              <a:ext uri="{FF2B5EF4-FFF2-40B4-BE49-F238E27FC236}">
                <a16:creationId xmlns:a16="http://schemas.microsoft.com/office/drawing/2014/main" id="{BCCEB71A-289B-6DEF-2B28-30ADDCC96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15569"/>
          </a:xfrm>
        </p:spPr>
        <p:txBody>
          <a:bodyPr>
            <a:noAutofit/>
          </a:bodyPr>
          <a:lstStyle/>
          <a:p>
            <a:pPr marL="342900" indent="-342900">
              <a:buAutoNum type="arabicPeriod"/>
            </a:pPr>
            <a:r>
              <a:rPr lang="pt-BR" sz="3000" dirty="0"/>
              <a:t>A média amostral vai ficar perto da média populacional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aixaDeTexto 63">
                <a:extLst>
                  <a:ext uri="{FF2B5EF4-FFF2-40B4-BE49-F238E27FC236}">
                    <a16:creationId xmlns:a16="http://schemas.microsoft.com/office/drawing/2014/main" id="{3CE4EA93-EBE9-A7E0-76FE-4D28A9618C26}"/>
                  </a:ext>
                </a:extLst>
              </p:cNvPr>
              <p:cNvSpPr txBox="1"/>
              <p:nvPr/>
            </p:nvSpPr>
            <p:spPr>
              <a:xfrm>
                <a:off x="838200" y="1548051"/>
                <a:ext cx="10609051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/>
                  <a:t>Quando o teorema diz “a média amostral vai ficar perto da média populacional” matematicamente o que está sendo dito é que NÃO IMPORTA QUAL FOR A MÉDIA POPULACIONAL</a:t>
                </a:r>
              </a:p>
              <a:p>
                <a:endParaRPr lang="pt-BR" sz="1600" dirty="0"/>
              </a:p>
              <a:p>
                <a:r>
                  <a:rPr lang="pt-BR" sz="1600" dirty="0"/>
                  <a:t>Vamos representa-la por uma incógnita µ</a:t>
                </a:r>
              </a:p>
              <a:p>
                <a:endParaRPr lang="pt-BR" sz="1600" dirty="0"/>
              </a:p>
              <a:p>
                <a:r>
                  <a:rPr lang="pt-BR" sz="1600" dirty="0"/>
                  <a:t>A distribuição amostral de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pt-BR" sz="1600" dirty="0"/>
                  <a:t> é uma normal com média µ</a:t>
                </a:r>
              </a:p>
              <a:p>
                <a:endParaRPr lang="pt-BR" sz="1600" dirty="0"/>
              </a:p>
              <a:p>
                <a:r>
                  <a:rPr lang="pt-BR" sz="1600" dirty="0"/>
                  <a:t>O desvio padrão </a:t>
                </a:r>
                <a14:m>
                  <m:oMath xmlns:m="http://schemas.openxmlformats.org/officeDocument/2006/math"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pt-BR" sz="1600" dirty="0"/>
                  <a:t> vem depois, o primeiro fato é que o pico da curva vai ser na média populacional!</a:t>
                </a:r>
              </a:p>
            </p:txBody>
          </p:sp>
        </mc:Choice>
        <mc:Fallback xmlns="">
          <p:sp>
            <p:nvSpPr>
              <p:cNvPr id="64" name="CaixaDeTexto 63">
                <a:extLst>
                  <a:ext uri="{FF2B5EF4-FFF2-40B4-BE49-F238E27FC236}">
                    <a16:creationId xmlns:a16="http://schemas.microsoft.com/office/drawing/2014/main" id="{3CE4EA93-EBE9-A7E0-76FE-4D28A9618C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48051"/>
                <a:ext cx="10609051" cy="2062103"/>
              </a:xfrm>
              <a:prstGeom prst="rect">
                <a:avLst/>
              </a:prstGeom>
              <a:blipFill>
                <a:blip r:embed="rId2"/>
                <a:stretch>
                  <a:fillRect l="-345" t="-888" b="-295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6" name="Picture 4" descr="The Normal Distribution I Six Sigma TC">
            <a:extLst>
              <a:ext uri="{FF2B5EF4-FFF2-40B4-BE49-F238E27FC236}">
                <a16:creationId xmlns:a16="http://schemas.microsoft.com/office/drawing/2014/main" id="{34A9365B-5473-76CA-76F2-AFCEF4C17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611" y="3936040"/>
            <a:ext cx="3405514" cy="274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2114D340-517F-4571-07A6-880FA433CF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49266" y="3610154"/>
            <a:ext cx="3892262" cy="3024332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2136C972-D427-586A-83EF-7E0487F4DE1E}"/>
              </a:ext>
            </a:extLst>
          </p:cNvPr>
          <p:cNvSpPr txBox="1"/>
          <p:nvPr/>
        </p:nvSpPr>
        <p:spPr>
          <a:xfrm>
            <a:off x="2763583" y="3611503"/>
            <a:ext cx="818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Teoria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FD1BD6A-6B0A-127C-388D-A917C9B99D77}"/>
              </a:ext>
            </a:extLst>
          </p:cNvPr>
          <p:cNvSpPr txBox="1"/>
          <p:nvPr/>
        </p:nvSpPr>
        <p:spPr>
          <a:xfrm>
            <a:off x="9019106" y="3686265"/>
            <a:ext cx="920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accent6"/>
                </a:solidFill>
              </a:rPr>
              <a:t>Prática</a:t>
            </a:r>
          </a:p>
        </p:txBody>
      </p: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4DC57823-E0C8-542A-513D-5D71AA1021AD}"/>
              </a:ext>
            </a:extLst>
          </p:cNvPr>
          <p:cNvCxnSpPr>
            <a:cxnSpLocks/>
          </p:cNvCxnSpPr>
          <p:nvPr/>
        </p:nvCxnSpPr>
        <p:spPr>
          <a:xfrm>
            <a:off x="3743864" y="6418051"/>
            <a:ext cx="445153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1936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ítulo 37">
            <a:extLst>
              <a:ext uri="{FF2B5EF4-FFF2-40B4-BE49-F238E27FC236}">
                <a16:creationId xmlns:a16="http://schemas.microsoft.com/office/drawing/2014/main" id="{BCCEB71A-289B-6DEF-2B28-30ADDCC96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15569"/>
          </a:xfrm>
        </p:spPr>
        <p:txBody>
          <a:bodyPr>
            <a:noAutofit/>
          </a:bodyPr>
          <a:lstStyle/>
          <a:p>
            <a:r>
              <a:rPr lang="pt-BR" sz="3000" dirty="0"/>
              <a:t>2. A </a:t>
            </a:r>
            <a:r>
              <a:rPr lang="pt-BR" sz="3000" b="1" dirty="0"/>
              <a:t>probabilidade</a:t>
            </a:r>
            <a:r>
              <a:rPr lang="pt-BR" sz="3000" dirty="0"/>
              <a:t> de observarmos diferenças com relação à média populacional pode ser calculada usando a curva normal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aixaDeTexto 63">
                <a:extLst>
                  <a:ext uri="{FF2B5EF4-FFF2-40B4-BE49-F238E27FC236}">
                    <a16:creationId xmlns:a16="http://schemas.microsoft.com/office/drawing/2014/main" id="{3CE4EA93-EBE9-A7E0-76FE-4D28A9618C26}"/>
                  </a:ext>
                </a:extLst>
              </p:cNvPr>
              <p:cNvSpPr txBox="1"/>
              <p:nvPr/>
            </p:nvSpPr>
            <p:spPr>
              <a:xfrm>
                <a:off x="744750" y="1200602"/>
                <a:ext cx="5923470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/>
                  <a:t>A curva normal é uma curva parametrizada por dois números: </a:t>
                </a:r>
              </a:p>
              <a:p>
                <a:endParaRPr lang="pt-BR" sz="1600" dirty="0"/>
              </a:p>
              <a:p>
                <a:r>
                  <a:rPr lang="pt-BR" sz="1600" b="0" dirty="0"/>
                  <a:t>O pico da curva </a:t>
                </a:r>
                <a14:m>
                  <m:oMath xmlns:m="http://schemas.openxmlformats.org/officeDocument/2006/math"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pt-BR" sz="1600" dirty="0"/>
                  <a:t>que já sabemos que no caso da distribuição de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pt-BR" sz="1600" dirty="0"/>
                  <a:t> é a média populacional</a:t>
                </a:r>
              </a:p>
              <a:p>
                <a:endParaRPr lang="pt-BR" sz="1600" dirty="0"/>
              </a:p>
              <a:p>
                <a:r>
                  <a:rPr lang="pt-BR" sz="1600" dirty="0"/>
                  <a:t>O desvio padrão </a:t>
                </a:r>
                <a14:m>
                  <m:oMath xmlns:m="http://schemas.openxmlformats.org/officeDocument/2006/math"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pt-BR" sz="1600" dirty="0"/>
                  <a:t>, que resta definir no nosso caso</a:t>
                </a:r>
              </a:p>
              <a:p>
                <a:endParaRPr lang="pt-BR" sz="1600" dirty="0"/>
              </a:p>
              <a:p>
                <a:r>
                  <a:rPr lang="pt-BR" sz="1600" dirty="0"/>
                  <a:t>O segundo ponto do teorema nos diz que, para algum desvio padrão que vamos definir no próximo slide, podemos calcular probabilidades sobre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pt-BR" sz="16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sz="1600" dirty="0"/>
                  <a:t>a partir das probabilidades conhecidas da curva normal</a:t>
                </a:r>
              </a:p>
              <a:p>
                <a:endParaRPr lang="pt-BR" sz="1600" dirty="0"/>
              </a:p>
              <a:p>
                <a:r>
                  <a:rPr lang="pt-BR" sz="1600" dirty="0"/>
                  <a:t>Isso quer dizer, por exemplo, que é </a:t>
                </a:r>
                <a:r>
                  <a:rPr lang="pt-BR" sz="1600" b="1" dirty="0"/>
                  <a:t>muito improvável </a:t>
                </a:r>
                <a:r>
                  <a:rPr lang="pt-BR" sz="1600" dirty="0"/>
                  <a:t>que um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pt-BR" sz="1600" dirty="0"/>
                  <a:t> caia a mais do que 3 </a:t>
                </a:r>
                <a14:m>
                  <m:oMath xmlns:m="http://schemas.openxmlformats.org/officeDocument/2006/math"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pt-BR" sz="1600" dirty="0"/>
                  <a:t> pra mais ou pra menos da média populacional (menos de 99,7% de chance)	</a:t>
                </a:r>
              </a:p>
            </p:txBody>
          </p:sp>
        </mc:Choice>
        <mc:Fallback xmlns="">
          <p:sp>
            <p:nvSpPr>
              <p:cNvPr id="64" name="CaixaDeTexto 63">
                <a:extLst>
                  <a:ext uri="{FF2B5EF4-FFF2-40B4-BE49-F238E27FC236}">
                    <a16:creationId xmlns:a16="http://schemas.microsoft.com/office/drawing/2014/main" id="{3CE4EA93-EBE9-A7E0-76FE-4D28A9618C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750" y="1200602"/>
                <a:ext cx="5923470" cy="3785652"/>
              </a:xfrm>
              <a:prstGeom prst="rect">
                <a:avLst/>
              </a:prstGeom>
              <a:blipFill>
                <a:blip r:embed="rId2"/>
                <a:stretch>
                  <a:fillRect l="-514" t="-483" r="-926" b="-112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aixaDeTexto 3">
            <a:extLst>
              <a:ext uri="{FF2B5EF4-FFF2-40B4-BE49-F238E27FC236}">
                <a16:creationId xmlns:a16="http://schemas.microsoft.com/office/drawing/2014/main" id="{BFD1BD6A-6B0A-127C-388D-A917C9B99D77}"/>
              </a:ext>
            </a:extLst>
          </p:cNvPr>
          <p:cNvSpPr txBox="1"/>
          <p:nvPr/>
        </p:nvSpPr>
        <p:spPr>
          <a:xfrm>
            <a:off x="9019106" y="3686265"/>
            <a:ext cx="920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accent6"/>
                </a:solidFill>
              </a:rPr>
              <a:t>Prática</a:t>
            </a:r>
          </a:p>
        </p:txBody>
      </p:sp>
      <p:pic>
        <p:nvPicPr>
          <p:cNvPr id="4100" name="Picture 4" descr="David Andres on LinkedIn: Is your data normal? What I meant is if your data  follows a normal…">
            <a:extLst>
              <a:ext uri="{FF2B5EF4-FFF2-40B4-BE49-F238E27FC236}">
                <a16:creationId xmlns:a16="http://schemas.microsoft.com/office/drawing/2014/main" id="{61C69E47-BB98-804D-D015-DF480AD74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844" y="1114791"/>
            <a:ext cx="5081754" cy="551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743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ítulo 37">
            <a:extLst>
              <a:ext uri="{FF2B5EF4-FFF2-40B4-BE49-F238E27FC236}">
                <a16:creationId xmlns:a16="http://schemas.microsoft.com/office/drawing/2014/main" id="{BCCEB71A-289B-6DEF-2B28-30ADDCC96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15569"/>
          </a:xfrm>
        </p:spPr>
        <p:txBody>
          <a:bodyPr>
            <a:noAutofit/>
          </a:bodyPr>
          <a:lstStyle/>
          <a:p>
            <a:r>
              <a:rPr lang="pt-BR" sz="3000" dirty="0"/>
              <a:t>3. Quão maior for o tamanho amostral, menor a diferença entre a média amostral e a média populacional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aixaDeTexto 63">
                <a:extLst>
                  <a:ext uri="{FF2B5EF4-FFF2-40B4-BE49-F238E27FC236}">
                    <a16:creationId xmlns:a16="http://schemas.microsoft.com/office/drawing/2014/main" id="{3CE4EA93-EBE9-A7E0-76FE-4D28A9618C26}"/>
                  </a:ext>
                </a:extLst>
              </p:cNvPr>
              <p:cNvSpPr txBox="1"/>
              <p:nvPr/>
            </p:nvSpPr>
            <p:spPr>
              <a:xfrm>
                <a:off x="744750" y="1200602"/>
                <a:ext cx="5923470" cy="45071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/>
                  <a:t>O terceiro ponto do teorema central do limite é dizer quanto vale o </a:t>
                </a:r>
                <a14:m>
                  <m:oMath xmlns:m="http://schemas.openxmlformats.org/officeDocument/2006/math"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pt-BR" sz="1600" dirty="0"/>
                  <a:t> da normal que dá a distribuição amostral de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pt-BR" sz="1600" b="0" i="0" dirty="0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endParaRPr lang="pt-BR" sz="1600" dirty="0"/>
              </a:p>
              <a:p>
                <a:endParaRPr lang="pt-BR" sz="1600" dirty="0"/>
              </a:p>
              <a:p>
                <a:r>
                  <a:rPr lang="pt-BR" sz="1600" b="0" dirty="0"/>
                  <a:t>(Caso particular do Teorema Central do Limit</a:t>
                </a:r>
                <a:r>
                  <a:rPr lang="pt-BR" sz="1600" dirty="0"/>
                  <a:t>e para amostragem)</a:t>
                </a:r>
              </a:p>
              <a:p>
                <a:endParaRPr lang="pt-BR" sz="1600" dirty="0"/>
              </a:p>
              <a:p>
                <a:r>
                  <a:rPr lang="pt-BR" sz="1600" dirty="0"/>
                  <a:t>Se os elementos de uma população são selecionados aleatoriamente para formar uma amostra de tamanho </a:t>
                </a:r>
                <a14:m>
                  <m:oMath xmlns:m="http://schemas.openxmlformats.org/officeDocument/2006/math"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pt-BR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pt-BR" sz="16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sz="1600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pt-BR" sz="1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pt-BR" sz="16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sz="1600" b="0" i="1" dirty="0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pt-BR" sz="1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pt-BR" sz="16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pt-BR" sz="1600" dirty="0"/>
                  <a:t> então a média amostral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pt-BR" sz="1600" dirty="0"/>
                  <a:t> segue aproximadamente uma distribuição normal com parâmetros:</a:t>
                </a:r>
              </a:p>
              <a:p>
                <a:endParaRPr lang="pt-BR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é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𝑑𝑖𝑎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𝑃𝑜𝑝𝑢𝑙𝑎𝑐𝑖𝑜𝑛𝑎𝑙</m:t>
                      </m:r>
                    </m:oMath>
                  </m:oMathPara>
                </a14:m>
                <a:endParaRPr lang="pt-BR" sz="1600" b="0" dirty="0"/>
              </a:p>
              <a:p>
                <a:endParaRPr lang="pt-BR" sz="16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𝐷𝑒𝑠𝑣𝑖𝑜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𝑝𝑎𝑑𝑟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ã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𝑝𝑜𝑝𝑢𝑙𝑎𝑐𝑖𝑜𝑛𝑎𝑙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𝑅𝑎𝑖𝑧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𝑑𝑒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pt-BR" sz="1600" b="0" i="1" dirty="0">
                  <a:latin typeface="Cambria Math" panose="02040503050406030204" pitchFamily="18" charset="0"/>
                </a:endParaRPr>
              </a:p>
              <a:p>
                <a:endParaRPr lang="pt-BR" sz="16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𝐷𝑒𝑠𝑣𝑖𝑜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𝑝𝑎𝑑𝑟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ã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𝑝𝑜𝑝𝑢𝑙𝑎𝑐𝑖𝑜𝑛𝑎𝑙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√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pt-BR" sz="1600" dirty="0"/>
              </a:p>
              <a:p>
                <a:endParaRPr lang="pt-BR" sz="1600" dirty="0"/>
              </a:p>
            </p:txBody>
          </p:sp>
        </mc:Choice>
        <mc:Fallback xmlns="">
          <p:sp>
            <p:nvSpPr>
              <p:cNvPr id="64" name="CaixaDeTexto 63">
                <a:extLst>
                  <a:ext uri="{FF2B5EF4-FFF2-40B4-BE49-F238E27FC236}">
                    <a16:creationId xmlns:a16="http://schemas.microsoft.com/office/drawing/2014/main" id="{3CE4EA93-EBE9-A7E0-76FE-4D28A9618C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750" y="1200602"/>
                <a:ext cx="5923470" cy="4507131"/>
              </a:xfrm>
              <a:prstGeom prst="rect">
                <a:avLst/>
              </a:prstGeom>
              <a:blipFill>
                <a:blip r:embed="rId2"/>
                <a:stretch>
                  <a:fillRect l="-514" t="-40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aixaDeTexto 3">
            <a:extLst>
              <a:ext uri="{FF2B5EF4-FFF2-40B4-BE49-F238E27FC236}">
                <a16:creationId xmlns:a16="http://schemas.microsoft.com/office/drawing/2014/main" id="{BFD1BD6A-6B0A-127C-388D-A917C9B99D77}"/>
              </a:ext>
            </a:extLst>
          </p:cNvPr>
          <p:cNvSpPr txBox="1"/>
          <p:nvPr/>
        </p:nvSpPr>
        <p:spPr>
          <a:xfrm>
            <a:off x="9019106" y="3686265"/>
            <a:ext cx="920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accent6"/>
                </a:solidFill>
              </a:rPr>
              <a:t>Prática</a:t>
            </a:r>
          </a:p>
        </p:txBody>
      </p:sp>
      <p:pic>
        <p:nvPicPr>
          <p:cNvPr id="4100" name="Picture 4" descr="David Andres on LinkedIn: Is your data normal? What I meant is if your data  follows a normal…">
            <a:extLst>
              <a:ext uri="{FF2B5EF4-FFF2-40B4-BE49-F238E27FC236}">
                <a16:creationId xmlns:a16="http://schemas.microsoft.com/office/drawing/2014/main" id="{61C69E47-BB98-804D-D015-DF480AD74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844" y="1114791"/>
            <a:ext cx="5081754" cy="551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3933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</TotalTime>
  <Words>4610</Words>
  <Application>Microsoft Office PowerPoint</Application>
  <PresentationFormat>Widescreen</PresentationFormat>
  <Paragraphs>648</Paragraphs>
  <Slides>50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50</vt:i4>
      </vt:variant>
    </vt:vector>
  </HeadingPairs>
  <TitlesOfParts>
    <vt:vector size="55" baseType="lpstr">
      <vt:lpstr>Aptos</vt:lpstr>
      <vt:lpstr>Aptos Display</vt:lpstr>
      <vt:lpstr>Arial</vt:lpstr>
      <vt:lpstr>Cambria Math</vt:lpstr>
      <vt:lpstr>Tema do Office</vt:lpstr>
      <vt:lpstr>Final CLT e teste de proporções</vt:lpstr>
      <vt:lpstr>População</vt:lpstr>
      <vt:lpstr>Uma amostra possível (tamanho amostral n = 8)</vt:lpstr>
      <vt:lpstr>Outra amostra possível (tamanho amostral n = 8)</vt:lpstr>
      <vt:lpstr>Histograma da média amostral de várias amostras</vt:lpstr>
      <vt:lpstr>Histograma da média amostral de várias amostras</vt:lpstr>
      <vt:lpstr>A média amostral vai ficar perto da média populacional</vt:lpstr>
      <vt:lpstr>2. A probabilidade de observarmos diferenças com relação à média populacional pode ser calculada usando a curva normal</vt:lpstr>
      <vt:lpstr>3. Quão maior for o tamanho amostral, menor a diferença entre a média amostral e a média populacional</vt:lpstr>
      <vt:lpstr>3. Quão maior for o tamanho amostral, menor a diferença entre a média amostral e a média populacional</vt:lpstr>
      <vt:lpstr>3. Quão maior for o tamanho amostral, menor a diferença entre a média amostral e a média populacional</vt:lpstr>
      <vt:lpstr>O que é probabilidade?</vt:lpstr>
      <vt:lpstr>O que é probabilidade?</vt:lpstr>
      <vt:lpstr>Consequências do Teorema Central do Limite</vt:lpstr>
      <vt:lpstr>Valores populacionais formados apenas por 0 e 1</vt:lpstr>
      <vt:lpstr>Valores populacionais formados apenas por 0 e 1</vt:lpstr>
      <vt:lpstr>Caso particular importante: proporções</vt:lpstr>
      <vt:lpstr>1. Observamos uma amostra</vt:lpstr>
      <vt:lpstr>2. Escolhemos uma estatística</vt:lpstr>
      <vt:lpstr>3. Encontramos a distribuição amostral dessa estatística no cenário que nos interessa</vt:lpstr>
      <vt:lpstr>4. Posicionamos o valor que encontramos dentro dessa escala</vt:lpstr>
      <vt:lpstr>Como decidir se o posicionamento na escala está “ruim o suficiente?”</vt:lpstr>
      <vt:lpstr>Como decidir se o posicionamento na escala está “ruim o suficiente?”</vt:lpstr>
      <vt:lpstr>Teste de significância</vt:lpstr>
      <vt:lpstr>Teste de significância</vt:lpstr>
      <vt:lpstr>Teste de significância</vt:lpstr>
      <vt:lpstr>Valor p</vt:lpstr>
      <vt:lpstr>Erros em testes de significância</vt:lpstr>
      <vt:lpstr>O que o valor-p não é</vt:lpstr>
      <vt:lpstr>Outras consequências do TCL | Intervalos de confiança</vt:lpstr>
      <vt:lpstr>Questões de linguagem</vt:lpstr>
      <vt:lpstr>Questões de linguagem</vt:lpstr>
      <vt:lpstr>Questões de linguagem</vt:lpstr>
      <vt:lpstr>Questões de linguagem</vt:lpstr>
      <vt:lpstr>Intervalos de confiança</vt:lpstr>
      <vt:lpstr>Intervalos de confiança</vt:lpstr>
      <vt:lpstr>Intervalos de confiança</vt:lpstr>
      <vt:lpstr>Intervalos de confiança</vt:lpstr>
      <vt:lpstr>Intervalos de confiança</vt:lpstr>
      <vt:lpstr>Intervalos de confiança</vt:lpstr>
      <vt:lpstr>Intervalos de confiança</vt:lpstr>
      <vt:lpstr>Intervalos de confiança</vt:lpstr>
      <vt:lpstr>Intervalos de confiança</vt:lpstr>
      <vt:lpstr>Intervalo de confiança vs teste de hipóteses</vt:lpstr>
      <vt:lpstr>Considerações finais sobre intervalos de confiança</vt:lpstr>
      <vt:lpstr>Teste-t</vt:lpstr>
      <vt:lpstr>Teste-t para médias</vt:lpstr>
      <vt:lpstr>Teste-t/Teste-z para comparação de médias</vt:lpstr>
      <vt:lpstr>Teste-t/Teste-z para comparação de médias</vt:lpstr>
      <vt:lpstr>Teste-t/Teste-z para comparação de médias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Fernando Fernando</dc:creator>
  <cp:lastModifiedBy>Fernando Fernando</cp:lastModifiedBy>
  <cp:revision>6</cp:revision>
  <dcterms:created xsi:type="dcterms:W3CDTF">2024-03-11T15:35:23Z</dcterms:created>
  <dcterms:modified xsi:type="dcterms:W3CDTF">2024-03-18T21:21:10Z</dcterms:modified>
</cp:coreProperties>
</file>